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4"/>
  </p:sldMasterIdLst>
  <p:notesMasterIdLst>
    <p:notesMasterId r:id="rId36"/>
  </p:notesMasterIdLst>
  <p:sldIdLst>
    <p:sldId id="256" r:id="rId5"/>
    <p:sldId id="370" r:id="rId6"/>
    <p:sldId id="371" r:id="rId7"/>
    <p:sldId id="257" r:id="rId8"/>
    <p:sldId id="313" r:id="rId9"/>
    <p:sldId id="315" r:id="rId10"/>
    <p:sldId id="314" r:id="rId11"/>
    <p:sldId id="302" r:id="rId12"/>
    <p:sldId id="318" r:id="rId13"/>
    <p:sldId id="374" r:id="rId14"/>
    <p:sldId id="375" r:id="rId15"/>
    <p:sldId id="311" r:id="rId16"/>
    <p:sldId id="320" r:id="rId17"/>
    <p:sldId id="366" r:id="rId18"/>
    <p:sldId id="261" r:id="rId19"/>
    <p:sldId id="321" r:id="rId20"/>
    <p:sldId id="268" r:id="rId21"/>
    <p:sldId id="269" r:id="rId22"/>
    <p:sldId id="367" r:id="rId23"/>
    <p:sldId id="365" r:id="rId24"/>
    <p:sldId id="368" r:id="rId25"/>
    <p:sldId id="359" r:id="rId26"/>
    <p:sldId id="357" r:id="rId27"/>
    <p:sldId id="267" r:id="rId28"/>
    <p:sldId id="347" r:id="rId29"/>
    <p:sldId id="363" r:id="rId30"/>
    <p:sldId id="289" r:id="rId31"/>
    <p:sldId id="369" r:id="rId32"/>
    <p:sldId id="266" r:id="rId33"/>
    <p:sldId id="372" r:id="rId34"/>
    <p:sldId id="373" r:id="rId3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Smith" initials="JS" lastIdx="1" clrIdx="0">
    <p:extLst>
      <p:ext uri="{19B8F6BF-5375-455C-9EA6-DF929625EA0E}">
        <p15:presenceInfo xmlns:p15="http://schemas.microsoft.com/office/powerpoint/2012/main" userId="S::jsmith@foundationccc.org::17d6895f-bf4e-4d92-84bb-c0f6a87cac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69" autoAdjust="0"/>
    <p:restoredTop sz="85153" autoAdjust="0"/>
  </p:normalViewPr>
  <p:slideViewPr>
    <p:cSldViewPr snapToGrid="0">
      <p:cViewPr varScale="1">
        <p:scale>
          <a:sx n="24" d="100"/>
          <a:sy n="24" d="100"/>
        </p:scale>
        <p:origin x="4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ogycenter.org/fmfinder/" TargetMode="External"/><Relationship Id="rId2" Type="http://schemas.openxmlformats.org/officeDocument/2006/relationships/hyperlink" Target="https://marketmatch.org/faq/" TargetMode="External"/><Relationship Id="rId1" Type="http://schemas.openxmlformats.org/officeDocument/2006/relationships/hyperlink" Target="https://ebtnearme.org/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hyperlink" Target="https://lowincomerelief.com/california-ebt/" TargetMode="External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hyperlink" Target="https://www.californialifeline.com/en" TargetMode="External"/><Relationship Id="rId1" Type="http://schemas.openxmlformats.org/officeDocument/2006/relationships/hyperlink" Target="https://www.pge.com/en_US/residential/save-energy-money/help-paying-your-bill/longer-term-assistance/care/program-guidelines.page" TargetMode="Externa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hyperlink" Target="https://www.mylowcostauto.com/" TargetMode="External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hyperlink" Target="https://www.amazon.com/l/16256994011?tag=googhydr-20&amp;hvadid=198966834601&amp;hvpos=1t1&amp;hvexid=&amp;hvnetw=g&amp;hvrand=1552974597716888839&amp;hvpone=&amp;hvptwo=&amp;hvqmt=b&amp;hvdev=c&amp;ref=pd_sl_235sbogyrt_b&amp;hvtargid=kwd-317100788636" TargetMode="External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ogycenter.org/fmfinder/" TargetMode="External"/><Relationship Id="rId2" Type="http://schemas.openxmlformats.org/officeDocument/2006/relationships/hyperlink" Target="https://marketmatch.org/faq/" TargetMode="External"/><Relationship Id="rId1" Type="http://schemas.openxmlformats.org/officeDocument/2006/relationships/hyperlink" Target="https://ebtnearme.org/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5.png"/><Relationship Id="rId3" Type="http://schemas.openxmlformats.org/officeDocument/2006/relationships/hyperlink" Target="https://www.pge.com/en_US/residential/save-energy-money/help-paying-your-bill/longer-term-assistance/care/program-guidelines.page" TargetMode="External"/><Relationship Id="rId7" Type="http://schemas.openxmlformats.org/officeDocument/2006/relationships/image" Target="../media/image41.png"/><Relationship Id="rId12" Type="http://schemas.openxmlformats.org/officeDocument/2006/relationships/hyperlink" Target="https://www.amazon.com/l/16256994011?tag=googhydr-20&amp;hvadid=198966834601&amp;hvpos=1t1&amp;hvexid=&amp;hvnetw=g&amp;hvrand=1552974597716888839&amp;hvpone=&amp;hvptwo=&amp;hvqmt=b&amp;hvdev=c&amp;ref=pd_sl_235sbogyrt_b&amp;hvtargid=kwd-317100788636" TargetMode="External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hyperlink" Target="https://www.californialifeline.com/en" TargetMode="External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5" Type="http://schemas.openxmlformats.org/officeDocument/2006/relationships/hyperlink" Target="https://www.mylowcostauto.com/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hyperlink" Target="https://lowincomerelief.com/california-ebt/" TargetMode="External"/><Relationship Id="rId1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97D1F-A242-4255-98E1-19007D32596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94248D7-F360-4472-AD4D-8CAF9BBE8F02}">
      <dgm:prSet custT="1"/>
      <dgm:spPr/>
      <dgm:t>
        <a:bodyPr/>
        <a:lstStyle/>
        <a:p>
          <a:r>
            <a:rPr lang="en-US" sz="2000" dirty="0"/>
            <a:t>History of the work and current efforts</a:t>
          </a:r>
        </a:p>
      </dgm:t>
    </dgm:pt>
    <dgm:pt modelId="{87C3AB96-4C49-489A-A6F5-6A3222BB2F8D}" type="parTrans" cxnId="{19A6B051-77FB-43C1-8314-B7FF9F3B81A7}">
      <dgm:prSet/>
      <dgm:spPr/>
      <dgm:t>
        <a:bodyPr/>
        <a:lstStyle/>
        <a:p>
          <a:endParaRPr lang="en-US"/>
        </a:p>
      </dgm:t>
    </dgm:pt>
    <dgm:pt modelId="{6F6553E6-652A-4134-8DA6-D0D62E0C9A3D}" type="sibTrans" cxnId="{19A6B051-77FB-43C1-8314-B7FF9F3B81A7}">
      <dgm:prSet/>
      <dgm:spPr/>
      <dgm:t>
        <a:bodyPr/>
        <a:lstStyle/>
        <a:p>
          <a:endParaRPr lang="en-US"/>
        </a:p>
      </dgm:t>
    </dgm:pt>
    <dgm:pt modelId="{3634800D-270C-4302-ABA3-BC4C994DBFDA}">
      <dgm:prSet custT="1"/>
      <dgm:spPr/>
      <dgm:t>
        <a:bodyPr/>
        <a:lstStyle/>
        <a:p>
          <a:r>
            <a:rPr lang="en-US" sz="2000" dirty="0"/>
            <a:t>Data and reports on student food insecurity</a:t>
          </a:r>
        </a:p>
      </dgm:t>
    </dgm:pt>
    <dgm:pt modelId="{E6679981-0519-40E6-8A4F-60601C08639A}" type="parTrans" cxnId="{85E0BD15-9A8B-4321-9A60-586C4F00F97C}">
      <dgm:prSet/>
      <dgm:spPr/>
      <dgm:t>
        <a:bodyPr/>
        <a:lstStyle/>
        <a:p>
          <a:endParaRPr lang="en-US"/>
        </a:p>
      </dgm:t>
    </dgm:pt>
    <dgm:pt modelId="{5F29C4DD-DE2D-48C3-8C85-11913A40FB14}" type="sibTrans" cxnId="{85E0BD15-9A8B-4321-9A60-586C4F00F97C}">
      <dgm:prSet/>
      <dgm:spPr/>
      <dgm:t>
        <a:bodyPr/>
        <a:lstStyle/>
        <a:p>
          <a:endParaRPr lang="en-US"/>
        </a:p>
      </dgm:t>
    </dgm:pt>
    <dgm:pt modelId="{CE9C7903-B872-4A0B-BDE4-37CD3449707D}">
      <dgm:prSet custT="1"/>
      <dgm:spPr/>
      <dgm:t>
        <a:bodyPr/>
        <a:lstStyle/>
        <a:p>
          <a:r>
            <a:rPr lang="en-US" sz="2000"/>
            <a:t>CalFresh background and basics</a:t>
          </a:r>
          <a:endParaRPr lang="en-US" sz="2000" dirty="0"/>
        </a:p>
      </dgm:t>
    </dgm:pt>
    <dgm:pt modelId="{E03B9530-BE20-4195-8594-78DB27F0A308}" type="parTrans" cxnId="{6EB1483C-77E1-4B0E-8998-FAD91BCE14EE}">
      <dgm:prSet/>
      <dgm:spPr/>
      <dgm:t>
        <a:bodyPr/>
        <a:lstStyle/>
        <a:p>
          <a:endParaRPr lang="en-US"/>
        </a:p>
      </dgm:t>
    </dgm:pt>
    <dgm:pt modelId="{06EBE247-2E66-4764-A946-EAEF243E9D9A}" type="sibTrans" cxnId="{6EB1483C-77E1-4B0E-8998-FAD91BCE14EE}">
      <dgm:prSet/>
      <dgm:spPr/>
      <dgm:t>
        <a:bodyPr/>
        <a:lstStyle/>
        <a:p>
          <a:endParaRPr lang="en-US"/>
        </a:p>
      </dgm:t>
    </dgm:pt>
    <dgm:pt modelId="{D41422BA-DF74-4878-BCF5-BEB79B14B71F}">
      <dgm:prSet custT="1"/>
      <dgm:spPr/>
      <dgm:t>
        <a:bodyPr/>
        <a:lstStyle/>
        <a:p>
          <a:r>
            <a:rPr lang="en-US" sz="2000"/>
            <a:t>CalFresh eligibility basics for college students</a:t>
          </a:r>
          <a:endParaRPr lang="en-US" sz="2000" dirty="0"/>
        </a:p>
      </dgm:t>
    </dgm:pt>
    <dgm:pt modelId="{8ED436DE-567A-4E83-8AB8-1788517FAABE}" type="parTrans" cxnId="{497358D6-4458-4427-BDF3-619C632340E4}">
      <dgm:prSet/>
      <dgm:spPr/>
      <dgm:t>
        <a:bodyPr/>
        <a:lstStyle/>
        <a:p>
          <a:endParaRPr lang="en-US"/>
        </a:p>
      </dgm:t>
    </dgm:pt>
    <dgm:pt modelId="{A7E5AF44-8F87-4F4C-A9F7-97E7CA0E9C5E}" type="sibTrans" cxnId="{497358D6-4458-4427-BDF3-619C632340E4}">
      <dgm:prSet/>
      <dgm:spPr/>
      <dgm:t>
        <a:bodyPr/>
        <a:lstStyle/>
        <a:p>
          <a:endParaRPr lang="en-US"/>
        </a:p>
      </dgm:t>
    </dgm:pt>
    <dgm:pt modelId="{75ED4319-925F-4F38-B9B4-BAA7D9A12894}">
      <dgm:prSet custT="1"/>
      <dgm:spPr/>
      <dgm:t>
        <a:bodyPr/>
        <a:lstStyle/>
        <a:p>
          <a:r>
            <a:rPr lang="en-US" sz="2000"/>
            <a:t>How to apply for CalFresh benefits</a:t>
          </a:r>
          <a:endParaRPr lang="en-US" sz="2000" dirty="0"/>
        </a:p>
      </dgm:t>
    </dgm:pt>
    <dgm:pt modelId="{945A38AA-A256-4FA9-B9C3-B22A21171C39}" type="parTrans" cxnId="{66EB8F52-C50A-48ED-B8F4-FEC932E4087C}">
      <dgm:prSet/>
      <dgm:spPr/>
      <dgm:t>
        <a:bodyPr/>
        <a:lstStyle/>
        <a:p>
          <a:endParaRPr lang="en-US"/>
        </a:p>
      </dgm:t>
    </dgm:pt>
    <dgm:pt modelId="{9514A971-CF8E-4A78-9B70-E4CC176A4CD3}" type="sibTrans" cxnId="{66EB8F52-C50A-48ED-B8F4-FEC932E4087C}">
      <dgm:prSet/>
      <dgm:spPr/>
      <dgm:t>
        <a:bodyPr/>
        <a:lstStyle/>
        <a:p>
          <a:endParaRPr lang="en-US"/>
        </a:p>
      </dgm:t>
    </dgm:pt>
    <dgm:pt modelId="{956F0673-21C1-49A7-A5B1-3ADD2C1257F4}">
      <dgm:prSet custT="1"/>
      <dgm:spPr/>
      <dgm:t>
        <a:bodyPr/>
        <a:lstStyle/>
        <a:p>
          <a:r>
            <a:rPr lang="en-US" sz="2000" dirty="0"/>
            <a:t>CalFresh Outreach Overview</a:t>
          </a:r>
        </a:p>
      </dgm:t>
    </dgm:pt>
    <dgm:pt modelId="{5C027295-5847-4C63-9ADD-38B07A246B36}" type="parTrans" cxnId="{11AF8B10-F578-4A0A-B613-243B403A22DD}">
      <dgm:prSet/>
      <dgm:spPr/>
      <dgm:t>
        <a:bodyPr/>
        <a:lstStyle/>
        <a:p>
          <a:endParaRPr lang="en-US"/>
        </a:p>
      </dgm:t>
    </dgm:pt>
    <dgm:pt modelId="{0D9E518A-5312-4D3D-A6A1-D3D41D609826}" type="sibTrans" cxnId="{11AF8B10-F578-4A0A-B613-243B403A22DD}">
      <dgm:prSet/>
      <dgm:spPr/>
      <dgm:t>
        <a:bodyPr/>
        <a:lstStyle/>
        <a:p>
          <a:endParaRPr lang="en-US"/>
        </a:p>
      </dgm:t>
    </dgm:pt>
    <dgm:pt modelId="{9F7C9278-7B72-4C91-9E39-96EB41F325D3}">
      <dgm:prSet custT="1"/>
      <dgm:spPr/>
      <dgm:t>
        <a:bodyPr/>
        <a:lstStyle/>
        <a:p>
          <a:r>
            <a:rPr lang="en-US" sz="2000"/>
            <a:t>Q&amp;A</a:t>
          </a:r>
          <a:endParaRPr lang="en-US" sz="2000" dirty="0"/>
        </a:p>
      </dgm:t>
    </dgm:pt>
    <dgm:pt modelId="{27C87678-0F0E-4B59-8D50-9B444A4674A7}" type="parTrans" cxnId="{79234B7D-382A-47CA-9BCA-84354A971E3B}">
      <dgm:prSet/>
      <dgm:spPr/>
      <dgm:t>
        <a:bodyPr/>
        <a:lstStyle/>
        <a:p>
          <a:endParaRPr lang="en-US"/>
        </a:p>
      </dgm:t>
    </dgm:pt>
    <dgm:pt modelId="{73AC8C38-A772-4854-9B8C-37ED81B7D340}" type="sibTrans" cxnId="{79234B7D-382A-47CA-9BCA-84354A971E3B}">
      <dgm:prSet/>
      <dgm:spPr/>
      <dgm:t>
        <a:bodyPr/>
        <a:lstStyle/>
        <a:p>
          <a:endParaRPr lang="en-US"/>
        </a:p>
      </dgm:t>
    </dgm:pt>
    <dgm:pt modelId="{4B6F7866-891A-4EFE-AED4-C0AD1E3DEEF1}" type="pres">
      <dgm:prSet presAssocID="{8A197D1F-A242-4255-98E1-19007D325962}" presName="linear" presStyleCnt="0">
        <dgm:presLayoutVars>
          <dgm:dir/>
          <dgm:animLvl val="lvl"/>
          <dgm:resizeHandles val="exact"/>
        </dgm:presLayoutVars>
      </dgm:prSet>
      <dgm:spPr/>
    </dgm:pt>
    <dgm:pt modelId="{132C2A8E-04EB-472D-8A89-0F395E0601C9}" type="pres">
      <dgm:prSet presAssocID="{894248D7-F360-4472-AD4D-8CAF9BBE8F02}" presName="parentLin" presStyleCnt="0"/>
      <dgm:spPr/>
    </dgm:pt>
    <dgm:pt modelId="{99DEC744-2D96-4733-8783-6E1D2E1B0D02}" type="pres">
      <dgm:prSet presAssocID="{894248D7-F360-4472-AD4D-8CAF9BBE8F02}" presName="parentLeftMargin" presStyleLbl="node1" presStyleIdx="0" presStyleCnt="7"/>
      <dgm:spPr/>
    </dgm:pt>
    <dgm:pt modelId="{C9B827E4-291D-41CB-840C-2B594E132DB8}" type="pres">
      <dgm:prSet presAssocID="{894248D7-F360-4472-AD4D-8CAF9BBE8F0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2BDFEBF-B2B7-499E-AA92-11D9B33CA44B}" type="pres">
      <dgm:prSet presAssocID="{894248D7-F360-4472-AD4D-8CAF9BBE8F02}" presName="negativeSpace" presStyleCnt="0"/>
      <dgm:spPr/>
    </dgm:pt>
    <dgm:pt modelId="{BC01E7B8-131E-49D2-ACC8-C2397723FF08}" type="pres">
      <dgm:prSet presAssocID="{894248D7-F360-4472-AD4D-8CAF9BBE8F02}" presName="childText" presStyleLbl="conFgAcc1" presStyleIdx="0" presStyleCnt="7">
        <dgm:presLayoutVars>
          <dgm:bulletEnabled val="1"/>
        </dgm:presLayoutVars>
      </dgm:prSet>
      <dgm:spPr/>
    </dgm:pt>
    <dgm:pt modelId="{D7AAB3E6-C335-4AAA-8035-AFF8466FE813}" type="pres">
      <dgm:prSet presAssocID="{6F6553E6-652A-4134-8DA6-D0D62E0C9A3D}" presName="spaceBetweenRectangles" presStyleCnt="0"/>
      <dgm:spPr/>
    </dgm:pt>
    <dgm:pt modelId="{EF1CAEA0-2498-4E71-AA57-D47E2B48447D}" type="pres">
      <dgm:prSet presAssocID="{3634800D-270C-4302-ABA3-BC4C994DBFDA}" presName="parentLin" presStyleCnt="0"/>
      <dgm:spPr/>
    </dgm:pt>
    <dgm:pt modelId="{835C2751-F8BF-414F-B8DF-22BEA01B7D09}" type="pres">
      <dgm:prSet presAssocID="{3634800D-270C-4302-ABA3-BC4C994DBFDA}" presName="parentLeftMargin" presStyleLbl="node1" presStyleIdx="0" presStyleCnt="7"/>
      <dgm:spPr/>
    </dgm:pt>
    <dgm:pt modelId="{A1C3F46E-2CFE-4D3D-B1F6-DC4B123A8568}" type="pres">
      <dgm:prSet presAssocID="{3634800D-270C-4302-ABA3-BC4C994DBFD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28BFB13-C4C5-4F8D-83BA-066ADA33746C}" type="pres">
      <dgm:prSet presAssocID="{3634800D-270C-4302-ABA3-BC4C994DBFDA}" presName="negativeSpace" presStyleCnt="0"/>
      <dgm:spPr/>
    </dgm:pt>
    <dgm:pt modelId="{310487B6-20D8-48D3-AD98-D6A386EBEC30}" type="pres">
      <dgm:prSet presAssocID="{3634800D-270C-4302-ABA3-BC4C994DBFDA}" presName="childText" presStyleLbl="conFgAcc1" presStyleIdx="1" presStyleCnt="7">
        <dgm:presLayoutVars>
          <dgm:bulletEnabled val="1"/>
        </dgm:presLayoutVars>
      </dgm:prSet>
      <dgm:spPr/>
    </dgm:pt>
    <dgm:pt modelId="{9ABCBAD9-0B99-477D-AA83-2D6981E1AF69}" type="pres">
      <dgm:prSet presAssocID="{5F29C4DD-DE2D-48C3-8C85-11913A40FB14}" presName="spaceBetweenRectangles" presStyleCnt="0"/>
      <dgm:spPr/>
    </dgm:pt>
    <dgm:pt modelId="{BC2A91DE-1C1C-47D3-992E-59F3BD67E7B9}" type="pres">
      <dgm:prSet presAssocID="{CE9C7903-B872-4A0B-BDE4-37CD3449707D}" presName="parentLin" presStyleCnt="0"/>
      <dgm:spPr/>
    </dgm:pt>
    <dgm:pt modelId="{01BA63BE-B203-447C-84D9-A0F65821BEE0}" type="pres">
      <dgm:prSet presAssocID="{CE9C7903-B872-4A0B-BDE4-37CD3449707D}" presName="parentLeftMargin" presStyleLbl="node1" presStyleIdx="1" presStyleCnt="7"/>
      <dgm:spPr/>
    </dgm:pt>
    <dgm:pt modelId="{6250C367-7B8B-455C-B1D7-DB1AFB4F5B33}" type="pres">
      <dgm:prSet presAssocID="{CE9C7903-B872-4A0B-BDE4-37CD3449707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F36C26A-3D5D-4017-90F4-FFB5BAD10BA6}" type="pres">
      <dgm:prSet presAssocID="{CE9C7903-B872-4A0B-BDE4-37CD3449707D}" presName="negativeSpace" presStyleCnt="0"/>
      <dgm:spPr/>
    </dgm:pt>
    <dgm:pt modelId="{B188DF58-5C16-439A-BB40-4ABE04519EB8}" type="pres">
      <dgm:prSet presAssocID="{CE9C7903-B872-4A0B-BDE4-37CD3449707D}" presName="childText" presStyleLbl="conFgAcc1" presStyleIdx="2" presStyleCnt="7">
        <dgm:presLayoutVars>
          <dgm:bulletEnabled val="1"/>
        </dgm:presLayoutVars>
      </dgm:prSet>
      <dgm:spPr/>
    </dgm:pt>
    <dgm:pt modelId="{88C41E3D-6891-42AA-8C57-568AA06868D4}" type="pres">
      <dgm:prSet presAssocID="{06EBE247-2E66-4764-A946-EAEF243E9D9A}" presName="spaceBetweenRectangles" presStyleCnt="0"/>
      <dgm:spPr/>
    </dgm:pt>
    <dgm:pt modelId="{B14B3FFD-90F0-4281-A6DF-26B7FC55A071}" type="pres">
      <dgm:prSet presAssocID="{D41422BA-DF74-4878-BCF5-BEB79B14B71F}" presName="parentLin" presStyleCnt="0"/>
      <dgm:spPr/>
    </dgm:pt>
    <dgm:pt modelId="{797108B0-47EC-4497-ABA7-45F4FCA31D89}" type="pres">
      <dgm:prSet presAssocID="{D41422BA-DF74-4878-BCF5-BEB79B14B71F}" presName="parentLeftMargin" presStyleLbl="node1" presStyleIdx="2" presStyleCnt="7"/>
      <dgm:spPr/>
    </dgm:pt>
    <dgm:pt modelId="{E7464907-C4BE-4FED-9596-135355E4CBE3}" type="pres">
      <dgm:prSet presAssocID="{D41422BA-DF74-4878-BCF5-BEB79B14B71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B3D271E-100E-4115-9A67-4DBF7AF69B52}" type="pres">
      <dgm:prSet presAssocID="{D41422BA-DF74-4878-BCF5-BEB79B14B71F}" presName="negativeSpace" presStyleCnt="0"/>
      <dgm:spPr/>
    </dgm:pt>
    <dgm:pt modelId="{601C262A-1FA7-418F-83FD-06CB42414256}" type="pres">
      <dgm:prSet presAssocID="{D41422BA-DF74-4878-BCF5-BEB79B14B71F}" presName="childText" presStyleLbl="conFgAcc1" presStyleIdx="3" presStyleCnt="7">
        <dgm:presLayoutVars>
          <dgm:bulletEnabled val="1"/>
        </dgm:presLayoutVars>
      </dgm:prSet>
      <dgm:spPr/>
    </dgm:pt>
    <dgm:pt modelId="{182ABA6C-3DAF-4489-9FDD-12C53DDC7711}" type="pres">
      <dgm:prSet presAssocID="{A7E5AF44-8F87-4F4C-A9F7-97E7CA0E9C5E}" presName="spaceBetweenRectangles" presStyleCnt="0"/>
      <dgm:spPr/>
    </dgm:pt>
    <dgm:pt modelId="{57946D43-9D08-499F-9FD7-126E51449E65}" type="pres">
      <dgm:prSet presAssocID="{75ED4319-925F-4F38-B9B4-BAA7D9A12894}" presName="parentLin" presStyleCnt="0"/>
      <dgm:spPr/>
    </dgm:pt>
    <dgm:pt modelId="{AAB96465-78CF-4940-8A99-B61D32E1A21F}" type="pres">
      <dgm:prSet presAssocID="{75ED4319-925F-4F38-B9B4-BAA7D9A12894}" presName="parentLeftMargin" presStyleLbl="node1" presStyleIdx="3" presStyleCnt="7"/>
      <dgm:spPr/>
    </dgm:pt>
    <dgm:pt modelId="{0FD7E8B8-2F86-44FE-8CDC-C4FB06439BF1}" type="pres">
      <dgm:prSet presAssocID="{75ED4319-925F-4F38-B9B4-BAA7D9A1289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320EE42-9E19-4557-BD53-90389E37334B}" type="pres">
      <dgm:prSet presAssocID="{75ED4319-925F-4F38-B9B4-BAA7D9A12894}" presName="negativeSpace" presStyleCnt="0"/>
      <dgm:spPr/>
    </dgm:pt>
    <dgm:pt modelId="{6ABF5EA1-A906-4C34-8730-09B7C5347AF3}" type="pres">
      <dgm:prSet presAssocID="{75ED4319-925F-4F38-B9B4-BAA7D9A12894}" presName="childText" presStyleLbl="conFgAcc1" presStyleIdx="4" presStyleCnt="7">
        <dgm:presLayoutVars>
          <dgm:bulletEnabled val="1"/>
        </dgm:presLayoutVars>
      </dgm:prSet>
      <dgm:spPr/>
    </dgm:pt>
    <dgm:pt modelId="{B9398C20-C769-41DE-BFC9-BA878E2FBAD7}" type="pres">
      <dgm:prSet presAssocID="{9514A971-CF8E-4A78-9B70-E4CC176A4CD3}" presName="spaceBetweenRectangles" presStyleCnt="0"/>
      <dgm:spPr/>
    </dgm:pt>
    <dgm:pt modelId="{07A1124C-A53C-4A5A-8FD0-E8E59EB5C4D1}" type="pres">
      <dgm:prSet presAssocID="{956F0673-21C1-49A7-A5B1-3ADD2C1257F4}" presName="parentLin" presStyleCnt="0"/>
      <dgm:spPr/>
    </dgm:pt>
    <dgm:pt modelId="{A5C7E3BF-471D-43E7-9EBD-9FF700A41525}" type="pres">
      <dgm:prSet presAssocID="{956F0673-21C1-49A7-A5B1-3ADD2C1257F4}" presName="parentLeftMargin" presStyleLbl="node1" presStyleIdx="4" presStyleCnt="7"/>
      <dgm:spPr/>
    </dgm:pt>
    <dgm:pt modelId="{BF9559A0-57FE-476D-80B2-0EDFF8A20E9E}" type="pres">
      <dgm:prSet presAssocID="{956F0673-21C1-49A7-A5B1-3ADD2C1257F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C651B5-40EB-4756-85C5-C111BE529433}" type="pres">
      <dgm:prSet presAssocID="{956F0673-21C1-49A7-A5B1-3ADD2C1257F4}" presName="negativeSpace" presStyleCnt="0"/>
      <dgm:spPr/>
    </dgm:pt>
    <dgm:pt modelId="{CDDC682C-93B1-4807-A12E-AEC342E12495}" type="pres">
      <dgm:prSet presAssocID="{956F0673-21C1-49A7-A5B1-3ADD2C1257F4}" presName="childText" presStyleLbl="conFgAcc1" presStyleIdx="5" presStyleCnt="7">
        <dgm:presLayoutVars>
          <dgm:bulletEnabled val="1"/>
        </dgm:presLayoutVars>
      </dgm:prSet>
      <dgm:spPr/>
    </dgm:pt>
    <dgm:pt modelId="{A126A966-8B11-4109-BD66-CB363F816F83}" type="pres">
      <dgm:prSet presAssocID="{0D9E518A-5312-4D3D-A6A1-D3D41D609826}" presName="spaceBetweenRectangles" presStyleCnt="0"/>
      <dgm:spPr/>
    </dgm:pt>
    <dgm:pt modelId="{7CE1E176-7406-4C56-BC0C-9A0D61436C01}" type="pres">
      <dgm:prSet presAssocID="{9F7C9278-7B72-4C91-9E39-96EB41F325D3}" presName="parentLin" presStyleCnt="0"/>
      <dgm:spPr/>
    </dgm:pt>
    <dgm:pt modelId="{6625B8F9-F88F-45F5-AD3D-CE2D7B4A314D}" type="pres">
      <dgm:prSet presAssocID="{9F7C9278-7B72-4C91-9E39-96EB41F325D3}" presName="parentLeftMargin" presStyleLbl="node1" presStyleIdx="5" presStyleCnt="7"/>
      <dgm:spPr/>
    </dgm:pt>
    <dgm:pt modelId="{606EE0BE-D0B8-47C2-8D62-A27F26553BF9}" type="pres">
      <dgm:prSet presAssocID="{9F7C9278-7B72-4C91-9E39-96EB41F325D3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5CC42CD5-C08B-4698-A7C6-609A9819591C}" type="pres">
      <dgm:prSet presAssocID="{9F7C9278-7B72-4C91-9E39-96EB41F325D3}" presName="negativeSpace" presStyleCnt="0"/>
      <dgm:spPr/>
    </dgm:pt>
    <dgm:pt modelId="{F1C09326-6475-42A0-BA97-C9A07C724DE1}" type="pres">
      <dgm:prSet presAssocID="{9F7C9278-7B72-4C91-9E39-96EB41F325D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1026F05-B720-4542-9868-11EED4D086B7}" type="presOf" srcId="{894248D7-F360-4472-AD4D-8CAF9BBE8F02}" destId="{99DEC744-2D96-4733-8783-6E1D2E1B0D02}" srcOrd="0" destOrd="0" presId="urn:microsoft.com/office/officeart/2005/8/layout/list1"/>
    <dgm:cxn modelId="{11AF8B10-F578-4A0A-B613-243B403A22DD}" srcId="{8A197D1F-A242-4255-98E1-19007D325962}" destId="{956F0673-21C1-49A7-A5B1-3ADD2C1257F4}" srcOrd="5" destOrd="0" parTransId="{5C027295-5847-4C63-9ADD-38B07A246B36}" sibTransId="{0D9E518A-5312-4D3D-A6A1-D3D41D609826}"/>
    <dgm:cxn modelId="{85E0BD15-9A8B-4321-9A60-586C4F00F97C}" srcId="{8A197D1F-A242-4255-98E1-19007D325962}" destId="{3634800D-270C-4302-ABA3-BC4C994DBFDA}" srcOrd="1" destOrd="0" parTransId="{E6679981-0519-40E6-8A4F-60601C08639A}" sibTransId="{5F29C4DD-DE2D-48C3-8C85-11913A40FB14}"/>
    <dgm:cxn modelId="{DE59902A-F322-4B06-B8A3-9B50BEF59FB1}" type="presOf" srcId="{75ED4319-925F-4F38-B9B4-BAA7D9A12894}" destId="{0FD7E8B8-2F86-44FE-8CDC-C4FB06439BF1}" srcOrd="1" destOrd="0" presId="urn:microsoft.com/office/officeart/2005/8/layout/list1"/>
    <dgm:cxn modelId="{6EB1483C-77E1-4B0E-8998-FAD91BCE14EE}" srcId="{8A197D1F-A242-4255-98E1-19007D325962}" destId="{CE9C7903-B872-4A0B-BDE4-37CD3449707D}" srcOrd="2" destOrd="0" parTransId="{E03B9530-BE20-4195-8594-78DB27F0A308}" sibTransId="{06EBE247-2E66-4764-A946-EAEF243E9D9A}"/>
    <dgm:cxn modelId="{3336DD43-8B5B-4BC6-8613-3A016B5D66B2}" type="presOf" srcId="{894248D7-F360-4472-AD4D-8CAF9BBE8F02}" destId="{C9B827E4-291D-41CB-840C-2B594E132DB8}" srcOrd="1" destOrd="0" presId="urn:microsoft.com/office/officeart/2005/8/layout/list1"/>
    <dgm:cxn modelId="{80833F64-60F8-43C8-8F15-B2F865AED753}" type="presOf" srcId="{CE9C7903-B872-4A0B-BDE4-37CD3449707D}" destId="{01BA63BE-B203-447C-84D9-A0F65821BEE0}" srcOrd="0" destOrd="0" presId="urn:microsoft.com/office/officeart/2005/8/layout/list1"/>
    <dgm:cxn modelId="{19A6B051-77FB-43C1-8314-B7FF9F3B81A7}" srcId="{8A197D1F-A242-4255-98E1-19007D325962}" destId="{894248D7-F360-4472-AD4D-8CAF9BBE8F02}" srcOrd="0" destOrd="0" parTransId="{87C3AB96-4C49-489A-A6F5-6A3222BB2F8D}" sibTransId="{6F6553E6-652A-4134-8DA6-D0D62E0C9A3D}"/>
    <dgm:cxn modelId="{66EB8F52-C50A-48ED-B8F4-FEC932E4087C}" srcId="{8A197D1F-A242-4255-98E1-19007D325962}" destId="{75ED4319-925F-4F38-B9B4-BAA7D9A12894}" srcOrd="4" destOrd="0" parTransId="{945A38AA-A256-4FA9-B9C3-B22A21171C39}" sibTransId="{9514A971-CF8E-4A78-9B70-E4CC176A4CD3}"/>
    <dgm:cxn modelId="{ECD4105A-3B51-4291-83AF-EAFEDC738DF6}" type="presOf" srcId="{CE9C7903-B872-4A0B-BDE4-37CD3449707D}" destId="{6250C367-7B8B-455C-B1D7-DB1AFB4F5B33}" srcOrd="1" destOrd="0" presId="urn:microsoft.com/office/officeart/2005/8/layout/list1"/>
    <dgm:cxn modelId="{B06A207D-22A7-4007-9A20-EEE25CF1A797}" type="presOf" srcId="{9F7C9278-7B72-4C91-9E39-96EB41F325D3}" destId="{606EE0BE-D0B8-47C2-8D62-A27F26553BF9}" srcOrd="1" destOrd="0" presId="urn:microsoft.com/office/officeart/2005/8/layout/list1"/>
    <dgm:cxn modelId="{79234B7D-382A-47CA-9BCA-84354A971E3B}" srcId="{8A197D1F-A242-4255-98E1-19007D325962}" destId="{9F7C9278-7B72-4C91-9E39-96EB41F325D3}" srcOrd="6" destOrd="0" parTransId="{27C87678-0F0E-4B59-8D50-9B444A4674A7}" sibTransId="{73AC8C38-A772-4854-9B8C-37ED81B7D340}"/>
    <dgm:cxn modelId="{DF9E9683-0992-4CCE-BA9A-E84BB16BD736}" type="presOf" srcId="{D41422BA-DF74-4878-BCF5-BEB79B14B71F}" destId="{E7464907-C4BE-4FED-9596-135355E4CBE3}" srcOrd="1" destOrd="0" presId="urn:microsoft.com/office/officeart/2005/8/layout/list1"/>
    <dgm:cxn modelId="{8397D98A-2BE2-464F-8344-52FD961726D9}" type="presOf" srcId="{75ED4319-925F-4F38-B9B4-BAA7D9A12894}" destId="{AAB96465-78CF-4940-8A99-B61D32E1A21F}" srcOrd="0" destOrd="0" presId="urn:microsoft.com/office/officeart/2005/8/layout/list1"/>
    <dgm:cxn modelId="{AE642490-C32E-4F97-85E0-B9DE14FD4A09}" type="presOf" srcId="{3634800D-270C-4302-ABA3-BC4C994DBFDA}" destId="{835C2751-F8BF-414F-B8DF-22BEA01B7D09}" srcOrd="0" destOrd="0" presId="urn:microsoft.com/office/officeart/2005/8/layout/list1"/>
    <dgm:cxn modelId="{3C94D4AB-EE1B-4C7A-953F-2BAB0D530250}" type="presOf" srcId="{D41422BA-DF74-4878-BCF5-BEB79B14B71F}" destId="{797108B0-47EC-4497-ABA7-45F4FCA31D89}" srcOrd="0" destOrd="0" presId="urn:microsoft.com/office/officeart/2005/8/layout/list1"/>
    <dgm:cxn modelId="{97D180C2-F745-4C39-978F-D625905B7CFF}" type="presOf" srcId="{956F0673-21C1-49A7-A5B1-3ADD2C1257F4}" destId="{BF9559A0-57FE-476D-80B2-0EDFF8A20E9E}" srcOrd="1" destOrd="0" presId="urn:microsoft.com/office/officeart/2005/8/layout/list1"/>
    <dgm:cxn modelId="{D3330AD6-BE34-4717-BCF9-FBF185D6C2D7}" type="presOf" srcId="{9F7C9278-7B72-4C91-9E39-96EB41F325D3}" destId="{6625B8F9-F88F-45F5-AD3D-CE2D7B4A314D}" srcOrd="0" destOrd="0" presId="urn:microsoft.com/office/officeart/2005/8/layout/list1"/>
    <dgm:cxn modelId="{497358D6-4458-4427-BDF3-619C632340E4}" srcId="{8A197D1F-A242-4255-98E1-19007D325962}" destId="{D41422BA-DF74-4878-BCF5-BEB79B14B71F}" srcOrd="3" destOrd="0" parTransId="{8ED436DE-567A-4E83-8AB8-1788517FAABE}" sibTransId="{A7E5AF44-8F87-4F4C-A9F7-97E7CA0E9C5E}"/>
    <dgm:cxn modelId="{8C1412E4-7FB2-4481-9761-E02FE5D0B87A}" type="presOf" srcId="{8A197D1F-A242-4255-98E1-19007D325962}" destId="{4B6F7866-891A-4EFE-AED4-C0AD1E3DEEF1}" srcOrd="0" destOrd="0" presId="urn:microsoft.com/office/officeart/2005/8/layout/list1"/>
    <dgm:cxn modelId="{1D61CDEA-AC35-4CE2-85BF-65F75B54B06A}" type="presOf" srcId="{956F0673-21C1-49A7-A5B1-3ADD2C1257F4}" destId="{A5C7E3BF-471D-43E7-9EBD-9FF700A41525}" srcOrd="0" destOrd="0" presId="urn:microsoft.com/office/officeart/2005/8/layout/list1"/>
    <dgm:cxn modelId="{65CFF5F8-1E8C-487A-B98B-B4C07CB1E546}" type="presOf" srcId="{3634800D-270C-4302-ABA3-BC4C994DBFDA}" destId="{A1C3F46E-2CFE-4D3D-B1F6-DC4B123A8568}" srcOrd="1" destOrd="0" presId="urn:microsoft.com/office/officeart/2005/8/layout/list1"/>
    <dgm:cxn modelId="{FE548BA1-A5B8-4BB3-81C1-A6DC74793E78}" type="presParOf" srcId="{4B6F7866-891A-4EFE-AED4-C0AD1E3DEEF1}" destId="{132C2A8E-04EB-472D-8A89-0F395E0601C9}" srcOrd="0" destOrd="0" presId="urn:microsoft.com/office/officeart/2005/8/layout/list1"/>
    <dgm:cxn modelId="{C7747EFB-C1AD-4911-B2B2-8B6D4A8498E1}" type="presParOf" srcId="{132C2A8E-04EB-472D-8A89-0F395E0601C9}" destId="{99DEC744-2D96-4733-8783-6E1D2E1B0D02}" srcOrd="0" destOrd="0" presId="urn:microsoft.com/office/officeart/2005/8/layout/list1"/>
    <dgm:cxn modelId="{B5639D9E-5A82-4D05-B89B-03CED2711893}" type="presParOf" srcId="{132C2A8E-04EB-472D-8A89-0F395E0601C9}" destId="{C9B827E4-291D-41CB-840C-2B594E132DB8}" srcOrd="1" destOrd="0" presId="urn:microsoft.com/office/officeart/2005/8/layout/list1"/>
    <dgm:cxn modelId="{C939DF11-3241-474A-B121-CBDD050CC506}" type="presParOf" srcId="{4B6F7866-891A-4EFE-AED4-C0AD1E3DEEF1}" destId="{02BDFEBF-B2B7-499E-AA92-11D9B33CA44B}" srcOrd="1" destOrd="0" presId="urn:microsoft.com/office/officeart/2005/8/layout/list1"/>
    <dgm:cxn modelId="{8A7194EA-B44B-4139-8976-60120A324693}" type="presParOf" srcId="{4B6F7866-891A-4EFE-AED4-C0AD1E3DEEF1}" destId="{BC01E7B8-131E-49D2-ACC8-C2397723FF08}" srcOrd="2" destOrd="0" presId="urn:microsoft.com/office/officeart/2005/8/layout/list1"/>
    <dgm:cxn modelId="{7DC8940B-839A-4463-815F-26174E5A6626}" type="presParOf" srcId="{4B6F7866-891A-4EFE-AED4-C0AD1E3DEEF1}" destId="{D7AAB3E6-C335-4AAA-8035-AFF8466FE813}" srcOrd="3" destOrd="0" presId="urn:microsoft.com/office/officeart/2005/8/layout/list1"/>
    <dgm:cxn modelId="{D63BD404-DE77-4E8D-BAB0-AEB144ED16FF}" type="presParOf" srcId="{4B6F7866-891A-4EFE-AED4-C0AD1E3DEEF1}" destId="{EF1CAEA0-2498-4E71-AA57-D47E2B48447D}" srcOrd="4" destOrd="0" presId="urn:microsoft.com/office/officeart/2005/8/layout/list1"/>
    <dgm:cxn modelId="{7CEF01CC-07EB-40DA-B7FB-8C3332FB6B39}" type="presParOf" srcId="{EF1CAEA0-2498-4E71-AA57-D47E2B48447D}" destId="{835C2751-F8BF-414F-B8DF-22BEA01B7D09}" srcOrd="0" destOrd="0" presId="urn:microsoft.com/office/officeart/2005/8/layout/list1"/>
    <dgm:cxn modelId="{8EACDAF9-3976-49B0-B003-2D42A7AF8FF2}" type="presParOf" srcId="{EF1CAEA0-2498-4E71-AA57-D47E2B48447D}" destId="{A1C3F46E-2CFE-4D3D-B1F6-DC4B123A8568}" srcOrd="1" destOrd="0" presId="urn:microsoft.com/office/officeart/2005/8/layout/list1"/>
    <dgm:cxn modelId="{B1F6D639-AC0F-4449-96D5-54B6CF1C38C9}" type="presParOf" srcId="{4B6F7866-891A-4EFE-AED4-C0AD1E3DEEF1}" destId="{928BFB13-C4C5-4F8D-83BA-066ADA33746C}" srcOrd="5" destOrd="0" presId="urn:microsoft.com/office/officeart/2005/8/layout/list1"/>
    <dgm:cxn modelId="{40BA2F8A-A07C-418B-9C98-225657CC4DDB}" type="presParOf" srcId="{4B6F7866-891A-4EFE-AED4-C0AD1E3DEEF1}" destId="{310487B6-20D8-48D3-AD98-D6A386EBEC30}" srcOrd="6" destOrd="0" presId="urn:microsoft.com/office/officeart/2005/8/layout/list1"/>
    <dgm:cxn modelId="{214EF163-DC65-4F5F-B642-DE1F81FD4112}" type="presParOf" srcId="{4B6F7866-891A-4EFE-AED4-C0AD1E3DEEF1}" destId="{9ABCBAD9-0B99-477D-AA83-2D6981E1AF69}" srcOrd="7" destOrd="0" presId="urn:microsoft.com/office/officeart/2005/8/layout/list1"/>
    <dgm:cxn modelId="{915F5F99-4697-432D-91D0-DA610F0CDD40}" type="presParOf" srcId="{4B6F7866-891A-4EFE-AED4-C0AD1E3DEEF1}" destId="{BC2A91DE-1C1C-47D3-992E-59F3BD67E7B9}" srcOrd="8" destOrd="0" presId="urn:microsoft.com/office/officeart/2005/8/layout/list1"/>
    <dgm:cxn modelId="{AB6009E2-16E6-4E5E-96C0-857010E5F454}" type="presParOf" srcId="{BC2A91DE-1C1C-47D3-992E-59F3BD67E7B9}" destId="{01BA63BE-B203-447C-84D9-A0F65821BEE0}" srcOrd="0" destOrd="0" presId="urn:microsoft.com/office/officeart/2005/8/layout/list1"/>
    <dgm:cxn modelId="{85EE13D3-0955-40E2-8667-72086E220154}" type="presParOf" srcId="{BC2A91DE-1C1C-47D3-992E-59F3BD67E7B9}" destId="{6250C367-7B8B-455C-B1D7-DB1AFB4F5B33}" srcOrd="1" destOrd="0" presId="urn:microsoft.com/office/officeart/2005/8/layout/list1"/>
    <dgm:cxn modelId="{2D66526C-A31D-433D-BDA4-9EA2A53BF123}" type="presParOf" srcId="{4B6F7866-891A-4EFE-AED4-C0AD1E3DEEF1}" destId="{AF36C26A-3D5D-4017-90F4-FFB5BAD10BA6}" srcOrd="9" destOrd="0" presId="urn:microsoft.com/office/officeart/2005/8/layout/list1"/>
    <dgm:cxn modelId="{2DA62F0C-EF25-4090-84C2-DEE964DB6489}" type="presParOf" srcId="{4B6F7866-891A-4EFE-AED4-C0AD1E3DEEF1}" destId="{B188DF58-5C16-439A-BB40-4ABE04519EB8}" srcOrd="10" destOrd="0" presId="urn:microsoft.com/office/officeart/2005/8/layout/list1"/>
    <dgm:cxn modelId="{0037481A-96F4-4272-AF20-B6559B3C118B}" type="presParOf" srcId="{4B6F7866-891A-4EFE-AED4-C0AD1E3DEEF1}" destId="{88C41E3D-6891-42AA-8C57-568AA06868D4}" srcOrd="11" destOrd="0" presId="urn:microsoft.com/office/officeart/2005/8/layout/list1"/>
    <dgm:cxn modelId="{54CE309D-6A6F-45A0-A577-8B3EBCA28C77}" type="presParOf" srcId="{4B6F7866-891A-4EFE-AED4-C0AD1E3DEEF1}" destId="{B14B3FFD-90F0-4281-A6DF-26B7FC55A071}" srcOrd="12" destOrd="0" presId="urn:microsoft.com/office/officeart/2005/8/layout/list1"/>
    <dgm:cxn modelId="{DDACC86E-E7F6-45FC-83A8-5082253A002D}" type="presParOf" srcId="{B14B3FFD-90F0-4281-A6DF-26B7FC55A071}" destId="{797108B0-47EC-4497-ABA7-45F4FCA31D89}" srcOrd="0" destOrd="0" presId="urn:microsoft.com/office/officeart/2005/8/layout/list1"/>
    <dgm:cxn modelId="{83CF8523-CC1C-40E5-AEE2-8C2862705806}" type="presParOf" srcId="{B14B3FFD-90F0-4281-A6DF-26B7FC55A071}" destId="{E7464907-C4BE-4FED-9596-135355E4CBE3}" srcOrd="1" destOrd="0" presId="urn:microsoft.com/office/officeart/2005/8/layout/list1"/>
    <dgm:cxn modelId="{E9E46194-411E-4781-94A5-05FAD02FD779}" type="presParOf" srcId="{4B6F7866-891A-4EFE-AED4-C0AD1E3DEEF1}" destId="{6B3D271E-100E-4115-9A67-4DBF7AF69B52}" srcOrd="13" destOrd="0" presId="urn:microsoft.com/office/officeart/2005/8/layout/list1"/>
    <dgm:cxn modelId="{0B446FEA-3E9E-4802-B745-54E5381D15EC}" type="presParOf" srcId="{4B6F7866-891A-4EFE-AED4-C0AD1E3DEEF1}" destId="{601C262A-1FA7-418F-83FD-06CB42414256}" srcOrd="14" destOrd="0" presId="urn:microsoft.com/office/officeart/2005/8/layout/list1"/>
    <dgm:cxn modelId="{8C9BF41E-8DA2-419C-9D1B-2DF94444EA1D}" type="presParOf" srcId="{4B6F7866-891A-4EFE-AED4-C0AD1E3DEEF1}" destId="{182ABA6C-3DAF-4489-9FDD-12C53DDC7711}" srcOrd="15" destOrd="0" presId="urn:microsoft.com/office/officeart/2005/8/layout/list1"/>
    <dgm:cxn modelId="{64E41E18-1265-4C4B-AC94-9D38367F8A95}" type="presParOf" srcId="{4B6F7866-891A-4EFE-AED4-C0AD1E3DEEF1}" destId="{57946D43-9D08-499F-9FD7-126E51449E65}" srcOrd="16" destOrd="0" presId="urn:microsoft.com/office/officeart/2005/8/layout/list1"/>
    <dgm:cxn modelId="{D2D982D5-D6F0-4759-953C-199FFBA5463D}" type="presParOf" srcId="{57946D43-9D08-499F-9FD7-126E51449E65}" destId="{AAB96465-78CF-4940-8A99-B61D32E1A21F}" srcOrd="0" destOrd="0" presId="urn:microsoft.com/office/officeart/2005/8/layout/list1"/>
    <dgm:cxn modelId="{299A97D1-8FE3-474B-91DD-FDA66256B511}" type="presParOf" srcId="{57946D43-9D08-499F-9FD7-126E51449E65}" destId="{0FD7E8B8-2F86-44FE-8CDC-C4FB06439BF1}" srcOrd="1" destOrd="0" presId="urn:microsoft.com/office/officeart/2005/8/layout/list1"/>
    <dgm:cxn modelId="{B9F47579-4780-408B-ADCC-5C030AF34A4E}" type="presParOf" srcId="{4B6F7866-891A-4EFE-AED4-C0AD1E3DEEF1}" destId="{9320EE42-9E19-4557-BD53-90389E37334B}" srcOrd="17" destOrd="0" presId="urn:microsoft.com/office/officeart/2005/8/layout/list1"/>
    <dgm:cxn modelId="{044E51F9-0966-409A-8C33-FE3BC5FDC6BA}" type="presParOf" srcId="{4B6F7866-891A-4EFE-AED4-C0AD1E3DEEF1}" destId="{6ABF5EA1-A906-4C34-8730-09B7C5347AF3}" srcOrd="18" destOrd="0" presId="urn:microsoft.com/office/officeart/2005/8/layout/list1"/>
    <dgm:cxn modelId="{E2FC504C-F3F5-4744-8F3A-7032A62AB9CE}" type="presParOf" srcId="{4B6F7866-891A-4EFE-AED4-C0AD1E3DEEF1}" destId="{B9398C20-C769-41DE-BFC9-BA878E2FBAD7}" srcOrd="19" destOrd="0" presId="urn:microsoft.com/office/officeart/2005/8/layout/list1"/>
    <dgm:cxn modelId="{A2D8A922-95D6-4FC1-8603-175371AEC20F}" type="presParOf" srcId="{4B6F7866-891A-4EFE-AED4-C0AD1E3DEEF1}" destId="{07A1124C-A53C-4A5A-8FD0-E8E59EB5C4D1}" srcOrd="20" destOrd="0" presId="urn:microsoft.com/office/officeart/2005/8/layout/list1"/>
    <dgm:cxn modelId="{841D2C60-8C57-45AC-8A3F-9F527CC3F4EF}" type="presParOf" srcId="{07A1124C-A53C-4A5A-8FD0-E8E59EB5C4D1}" destId="{A5C7E3BF-471D-43E7-9EBD-9FF700A41525}" srcOrd="0" destOrd="0" presId="urn:microsoft.com/office/officeart/2005/8/layout/list1"/>
    <dgm:cxn modelId="{73093664-AA1B-416D-A526-BA382639A381}" type="presParOf" srcId="{07A1124C-A53C-4A5A-8FD0-E8E59EB5C4D1}" destId="{BF9559A0-57FE-476D-80B2-0EDFF8A20E9E}" srcOrd="1" destOrd="0" presId="urn:microsoft.com/office/officeart/2005/8/layout/list1"/>
    <dgm:cxn modelId="{BC15F1BE-A1FE-42B6-8B1E-41C6B63348C8}" type="presParOf" srcId="{4B6F7866-891A-4EFE-AED4-C0AD1E3DEEF1}" destId="{F5C651B5-40EB-4756-85C5-C111BE529433}" srcOrd="21" destOrd="0" presId="urn:microsoft.com/office/officeart/2005/8/layout/list1"/>
    <dgm:cxn modelId="{ECF4D35B-FEE3-470B-8284-32632E831EF5}" type="presParOf" srcId="{4B6F7866-891A-4EFE-AED4-C0AD1E3DEEF1}" destId="{CDDC682C-93B1-4807-A12E-AEC342E12495}" srcOrd="22" destOrd="0" presId="urn:microsoft.com/office/officeart/2005/8/layout/list1"/>
    <dgm:cxn modelId="{8B53BAB5-87F5-42C4-816E-FE38519BE08A}" type="presParOf" srcId="{4B6F7866-891A-4EFE-AED4-C0AD1E3DEEF1}" destId="{A126A966-8B11-4109-BD66-CB363F816F83}" srcOrd="23" destOrd="0" presId="urn:microsoft.com/office/officeart/2005/8/layout/list1"/>
    <dgm:cxn modelId="{FEC0B245-8422-405B-9EEB-22F42C1BF232}" type="presParOf" srcId="{4B6F7866-891A-4EFE-AED4-C0AD1E3DEEF1}" destId="{7CE1E176-7406-4C56-BC0C-9A0D61436C01}" srcOrd="24" destOrd="0" presId="urn:microsoft.com/office/officeart/2005/8/layout/list1"/>
    <dgm:cxn modelId="{E59247A1-4DF6-4745-A21C-46E65FE70B7E}" type="presParOf" srcId="{7CE1E176-7406-4C56-BC0C-9A0D61436C01}" destId="{6625B8F9-F88F-45F5-AD3D-CE2D7B4A314D}" srcOrd="0" destOrd="0" presId="urn:microsoft.com/office/officeart/2005/8/layout/list1"/>
    <dgm:cxn modelId="{D5519351-DD09-4362-84D3-02444A78AADA}" type="presParOf" srcId="{7CE1E176-7406-4C56-BC0C-9A0D61436C01}" destId="{606EE0BE-D0B8-47C2-8D62-A27F26553BF9}" srcOrd="1" destOrd="0" presId="urn:microsoft.com/office/officeart/2005/8/layout/list1"/>
    <dgm:cxn modelId="{AC2B1210-C7F3-425A-8395-409BBBC0C938}" type="presParOf" srcId="{4B6F7866-891A-4EFE-AED4-C0AD1E3DEEF1}" destId="{5CC42CD5-C08B-4698-A7C6-609A9819591C}" srcOrd="25" destOrd="0" presId="urn:microsoft.com/office/officeart/2005/8/layout/list1"/>
    <dgm:cxn modelId="{960642D0-2598-4D29-8F7D-11DCD90EDB60}" type="presParOf" srcId="{4B6F7866-891A-4EFE-AED4-C0AD1E3DEEF1}" destId="{F1C09326-6475-42A0-BA97-C9A07C724DE1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21B808-8BDE-495E-95B2-760D0F97CE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C777685-A911-493B-8CCA-44CDCF550D74}">
      <dgm:prSet/>
      <dgm:spPr/>
      <dgm:t>
        <a:bodyPr/>
        <a:lstStyle/>
        <a:p>
          <a:r>
            <a:rPr lang="en-US" dirty="0"/>
            <a:t>Jenny Fales, </a:t>
          </a:r>
          <a:r>
            <a:rPr lang="en-US" i="1" dirty="0"/>
            <a:t>CSU Chico’s Center for Healthy Communities</a:t>
          </a:r>
        </a:p>
      </dgm:t>
    </dgm:pt>
    <dgm:pt modelId="{511B387C-9447-4356-8FA8-8809BB33D664}" type="parTrans" cxnId="{3D336F50-ED45-4435-AEEE-C32C0800D554}">
      <dgm:prSet/>
      <dgm:spPr/>
      <dgm:t>
        <a:bodyPr/>
        <a:lstStyle/>
        <a:p>
          <a:endParaRPr lang="en-US"/>
        </a:p>
      </dgm:t>
    </dgm:pt>
    <dgm:pt modelId="{DA6C8EE3-647B-419E-8FD0-D7C16A4E5FA0}" type="sibTrans" cxnId="{3D336F50-ED45-4435-AEEE-C32C0800D554}">
      <dgm:prSet/>
      <dgm:spPr/>
      <dgm:t>
        <a:bodyPr/>
        <a:lstStyle/>
        <a:p>
          <a:endParaRPr lang="en-US"/>
        </a:p>
      </dgm:t>
    </dgm:pt>
    <dgm:pt modelId="{C117C2D2-BB39-4C33-9FAF-0B4FA24B878A}">
      <dgm:prSet/>
      <dgm:spPr/>
      <dgm:t>
        <a:bodyPr/>
        <a:lstStyle/>
        <a:p>
          <a:r>
            <a:rPr lang="en-US" dirty="0"/>
            <a:t>Colleen Ganley, </a:t>
          </a:r>
          <a:r>
            <a:rPr lang="en-US" i="1" dirty="0"/>
            <a:t>California Community Colleges Chancellor’s Office</a:t>
          </a:r>
        </a:p>
      </dgm:t>
    </dgm:pt>
    <dgm:pt modelId="{3C3D5355-7117-4B90-BB06-3245217AF5B3}" type="parTrans" cxnId="{97E373DF-2B6A-4855-9C1C-8E48EE3FE803}">
      <dgm:prSet/>
      <dgm:spPr/>
      <dgm:t>
        <a:bodyPr/>
        <a:lstStyle/>
        <a:p>
          <a:endParaRPr lang="en-US"/>
        </a:p>
      </dgm:t>
    </dgm:pt>
    <dgm:pt modelId="{07770EDB-46BF-4264-A486-A8153ABF5B22}" type="sibTrans" cxnId="{97E373DF-2B6A-4855-9C1C-8E48EE3FE803}">
      <dgm:prSet/>
      <dgm:spPr/>
      <dgm:t>
        <a:bodyPr/>
        <a:lstStyle/>
        <a:p>
          <a:endParaRPr lang="en-US"/>
        </a:p>
      </dgm:t>
    </dgm:pt>
    <dgm:pt modelId="{ABEDB7A4-C6C1-4D65-90EB-78077A5633A2}">
      <dgm:prSet/>
      <dgm:spPr/>
      <dgm:t>
        <a:bodyPr/>
        <a:lstStyle/>
        <a:p>
          <a:r>
            <a:rPr lang="en-US" dirty="0"/>
            <a:t>Jessica Smith, </a:t>
          </a:r>
          <a:r>
            <a:rPr lang="en-US" i="1" dirty="0"/>
            <a:t>Foundation for California Community Colleges</a:t>
          </a:r>
        </a:p>
      </dgm:t>
    </dgm:pt>
    <dgm:pt modelId="{8BE0E572-AA0D-4A3C-8AB6-8AB1D1E77541}" type="parTrans" cxnId="{E9A3A5CA-E66F-4B99-B71D-01C870B3529F}">
      <dgm:prSet/>
      <dgm:spPr/>
      <dgm:t>
        <a:bodyPr/>
        <a:lstStyle/>
        <a:p>
          <a:endParaRPr lang="en-US"/>
        </a:p>
      </dgm:t>
    </dgm:pt>
    <dgm:pt modelId="{807BD710-9AB1-4AD0-89EB-2BC2FB2EF285}" type="sibTrans" cxnId="{E9A3A5CA-E66F-4B99-B71D-01C870B3529F}">
      <dgm:prSet/>
      <dgm:spPr/>
      <dgm:t>
        <a:bodyPr/>
        <a:lstStyle/>
        <a:p>
          <a:endParaRPr lang="en-US"/>
        </a:p>
      </dgm:t>
    </dgm:pt>
    <dgm:pt modelId="{C08AF44D-BCCB-4ABA-9DD9-EDC12E07F322}" type="pres">
      <dgm:prSet presAssocID="{A321B808-8BDE-495E-95B2-760D0F97CE9E}" presName="root" presStyleCnt="0">
        <dgm:presLayoutVars>
          <dgm:dir/>
          <dgm:resizeHandles val="exact"/>
        </dgm:presLayoutVars>
      </dgm:prSet>
      <dgm:spPr/>
    </dgm:pt>
    <dgm:pt modelId="{0E97E9EE-8DCB-48F2-B98E-400455AF55FE}" type="pres">
      <dgm:prSet presAssocID="{9C777685-A911-493B-8CCA-44CDCF550D74}" presName="compNode" presStyleCnt="0"/>
      <dgm:spPr/>
    </dgm:pt>
    <dgm:pt modelId="{1057FC7B-0CFD-4EDF-B9C6-4E7D958FDC43}" type="pres">
      <dgm:prSet presAssocID="{9C777685-A911-493B-8CCA-44CDCF550D74}" presName="bgRect" presStyleLbl="bgShp" presStyleIdx="0" presStyleCnt="3"/>
      <dgm:spPr/>
    </dgm:pt>
    <dgm:pt modelId="{E678B4AA-4C53-48C0-B479-0C25DD3CF3B4}" type="pres">
      <dgm:prSet presAssocID="{9C777685-A911-493B-8CCA-44CDCF550D7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</dgm:spPr>
    </dgm:pt>
    <dgm:pt modelId="{C492D873-C4B5-49FD-8A38-506F886B3364}" type="pres">
      <dgm:prSet presAssocID="{9C777685-A911-493B-8CCA-44CDCF550D74}" presName="spaceRect" presStyleCnt="0"/>
      <dgm:spPr/>
    </dgm:pt>
    <dgm:pt modelId="{7DBCF2AC-F4C1-402C-B766-43BD706D4006}" type="pres">
      <dgm:prSet presAssocID="{9C777685-A911-493B-8CCA-44CDCF550D74}" presName="parTx" presStyleLbl="revTx" presStyleIdx="0" presStyleCnt="3">
        <dgm:presLayoutVars>
          <dgm:chMax val="0"/>
          <dgm:chPref val="0"/>
        </dgm:presLayoutVars>
      </dgm:prSet>
      <dgm:spPr/>
    </dgm:pt>
    <dgm:pt modelId="{256FD2A3-1A35-4A6E-A53A-403ED619666E}" type="pres">
      <dgm:prSet presAssocID="{DA6C8EE3-647B-419E-8FD0-D7C16A4E5FA0}" presName="sibTrans" presStyleCnt="0"/>
      <dgm:spPr/>
    </dgm:pt>
    <dgm:pt modelId="{CBBA558A-B122-4174-82B2-C220863FF516}" type="pres">
      <dgm:prSet presAssocID="{C117C2D2-BB39-4C33-9FAF-0B4FA24B878A}" presName="compNode" presStyleCnt="0"/>
      <dgm:spPr/>
    </dgm:pt>
    <dgm:pt modelId="{778F774D-1E99-4089-97B8-572DDB8BFD13}" type="pres">
      <dgm:prSet presAssocID="{C117C2D2-BB39-4C33-9FAF-0B4FA24B878A}" presName="bgRect" presStyleLbl="bgShp" presStyleIdx="1" presStyleCnt="3"/>
      <dgm:spPr/>
    </dgm:pt>
    <dgm:pt modelId="{8FBD7B3D-D78D-4BC8-B05C-84E86CDAC89E}" type="pres">
      <dgm:prSet presAssocID="{C117C2D2-BB39-4C33-9FAF-0B4FA24B878A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4D8E741-3DFE-4457-A2F2-D61CE4D9C2AE}" type="pres">
      <dgm:prSet presAssocID="{C117C2D2-BB39-4C33-9FAF-0B4FA24B878A}" presName="spaceRect" presStyleCnt="0"/>
      <dgm:spPr/>
    </dgm:pt>
    <dgm:pt modelId="{C8F2C203-C787-49DA-BFC3-86789E52EBE5}" type="pres">
      <dgm:prSet presAssocID="{C117C2D2-BB39-4C33-9FAF-0B4FA24B878A}" presName="parTx" presStyleLbl="revTx" presStyleIdx="1" presStyleCnt="3">
        <dgm:presLayoutVars>
          <dgm:chMax val="0"/>
          <dgm:chPref val="0"/>
        </dgm:presLayoutVars>
      </dgm:prSet>
      <dgm:spPr/>
    </dgm:pt>
    <dgm:pt modelId="{0ED9161C-8AB6-4FEA-B668-3554BE2A94B3}" type="pres">
      <dgm:prSet presAssocID="{07770EDB-46BF-4264-A486-A8153ABF5B22}" presName="sibTrans" presStyleCnt="0"/>
      <dgm:spPr/>
    </dgm:pt>
    <dgm:pt modelId="{70536F5A-9071-436A-9995-03F0F4F1AB3E}" type="pres">
      <dgm:prSet presAssocID="{ABEDB7A4-C6C1-4D65-90EB-78077A5633A2}" presName="compNode" presStyleCnt="0"/>
      <dgm:spPr/>
    </dgm:pt>
    <dgm:pt modelId="{D27F98A7-DB35-4099-96C9-67704850041C}" type="pres">
      <dgm:prSet presAssocID="{ABEDB7A4-C6C1-4D65-90EB-78077A5633A2}" presName="bgRect" presStyleLbl="bgShp" presStyleIdx="2" presStyleCnt="3"/>
      <dgm:spPr/>
    </dgm:pt>
    <dgm:pt modelId="{E8B1A84D-84FC-43B2-871D-4A73242F86CC}" type="pres">
      <dgm:prSet presAssocID="{ABEDB7A4-C6C1-4D65-90EB-78077A5633A2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23BA358-E101-4435-89F5-01F1A37D83D6}" type="pres">
      <dgm:prSet presAssocID="{ABEDB7A4-C6C1-4D65-90EB-78077A5633A2}" presName="spaceRect" presStyleCnt="0"/>
      <dgm:spPr/>
    </dgm:pt>
    <dgm:pt modelId="{8F102109-93E6-4BAE-A148-19BC9F2C0A90}" type="pres">
      <dgm:prSet presAssocID="{ABEDB7A4-C6C1-4D65-90EB-78077A5633A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214B668-B48E-453C-8F24-DA8FEA5E3671}" type="presOf" srcId="{ABEDB7A4-C6C1-4D65-90EB-78077A5633A2}" destId="{8F102109-93E6-4BAE-A148-19BC9F2C0A90}" srcOrd="0" destOrd="0" presId="urn:microsoft.com/office/officeart/2018/2/layout/IconVerticalSolidList"/>
    <dgm:cxn modelId="{3D336F50-ED45-4435-AEEE-C32C0800D554}" srcId="{A321B808-8BDE-495E-95B2-760D0F97CE9E}" destId="{9C777685-A911-493B-8CCA-44CDCF550D74}" srcOrd="0" destOrd="0" parTransId="{511B387C-9447-4356-8FA8-8809BB33D664}" sibTransId="{DA6C8EE3-647B-419E-8FD0-D7C16A4E5FA0}"/>
    <dgm:cxn modelId="{894C2A59-B410-445D-86ED-B480F529E54C}" type="presOf" srcId="{C117C2D2-BB39-4C33-9FAF-0B4FA24B878A}" destId="{C8F2C203-C787-49DA-BFC3-86789E52EBE5}" srcOrd="0" destOrd="0" presId="urn:microsoft.com/office/officeart/2018/2/layout/IconVerticalSolidList"/>
    <dgm:cxn modelId="{E9A3A5CA-E66F-4B99-B71D-01C870B3529F}" srcId="{A321B808-8BDE-495E-95B2-760D0F97CE9E}" destId="{ABEDB7A4-C6C1-4D65-90EB-78077A5633A2}" srcOrd="2" destOrd="0" parTransId="{8BE0E572-AA0D-4A3C-8AB6-8AB1D1E77541}" sibTransId="{807BD710-9AB1-4AD0-89EB-2BC2FB2EF285}"/>
    <dgm:cxn modelId="{97E373DF-2B6A-4855-9C1C-8E48EE3FE803}" srcId="{A321B808-8BDE-495E-95B2-760D0F97CE9E}" destId="{C117C2D2-BB39-4C33-9FAF-0B4FA24B878A}" srcOrd="1" destOrd="0" parTransId="{3C3D5355-7117-4B90-BB06-3245217AF5B3}" sibTransId="{07770EDB-46BF-4264-A486-A8153ABF5B22}"/>
    <dgm:cxn modelId="{744537F6-E07C-49BC-8422-13450D5D693E}" type="presOf" srcId="{A321B808-8BDE-495E-95B2-760D0F97CE9E}" destId="{C08AF44D-BCCB-4ABA-9DD9-EDC12E07F322}" srcOrd="0" destOrd="0" presId="urn:microsoft.com/office/officeart/2018/2/layout/IconVerticalSolidList"/>
    <dgm:cxn modelId="{A1DFC4F8-077E-47C8-8A7E-9A8B71E150B2}" type="presOf" srcId="{9C777685-A911-493B-8CCA-44CDCF550D74}" destId="{7DBCF2AC-F4C1-402C-B766-43BD706D4006}" srcOrd="0" destOrd="0" presId="urn:microsoft.com/office/officeart/2018/2/layout/IconVerticalSolidList"/>
    <dgm:cxn modelId="{26EC5D47-70FF-4CA3-ADB4-6FD8956A3F31}" type="presParOf" srcId="{C08AF44D-BCCB-4ABA-9DD9-EDC12E07F322}" destId="{0E97E9EE-8DCB-48F2-B98E-400455AF55FE}" srcOrd="0" destOrd="0" presId="urn:microsoft.com/office/officeart/2018/2/layout/IconVerticalSolidList"/>
    <dgm:cxn modelId="{CE336EA1-5559-4258-8540-6DBC5F4DBB57}" type="presParOf" srcId="{0E97E9EE-8DCB-48F2-B98E-400455AF55FE}" destId="{1057FC7B-0CFD-4EDF-B9C6-4E7D958FDC43}" srcOrd="0" destOrd="0" presId="urn:microsoft.com/office/officeart/2018/2/layout/IconVerticalSolidList"/>
    <dgm:cxn modelId="{6EA30503-63DA-447C-868D-B92F1A1724B3}" type="presParOf" srcId="{0E97E9EE-8DCB-48F2-B98E-400455AF55FE}" destId="{E678B4AA-4C53-48C0-B479-0C25DD3CF3B4}" srcOrd="1" destOrd="0" presId="urn:microsoft.com/office/officeart/2018/2/layout/IconVerticalSolidList"/>
    <dgm:cxn modelId="{A0300966-2848-49B7-A39D-4589C429528F}" type="presParOf" srcId="{0E97E9EE-8DCB-48F2-B98E-400455AF55FE}" destId="{C492D873-C4B5-49FD-8A38-506F886B3364}" srcOrd="2" destOrd="0" presId="urn:microsoft.com/office/officeart/2018/2/layout/IconVerticalSolidList"/>
    <dgm:cxn modelId="{4088EBE5-185D-46FF-BDE0-5B0CF30769AF}" type="presParOf" srcId="{0E97E9EE-8DCB-48F2-B98E-400455AF55FE}" destId="{7DBCF2AC-F4C1-402C-B766-43BD706D4006}" srcOrd="3" destOrd="0" presId="urn:microsoft.com/office/officeart/2018/2/layout/IconVerticalSolidList"/>
    <dgm:cxn modelId="{FB51EEE6-EBD6-487E-BF3A-185BA90B74AD}" type="presParOf" srcId="{C08AF44D-BCCB-4ABA-9DD9-EDC12E07F322}" destId="{256FD2A3-1A35-4A6E-A53A-403ED619666E}" srcOrd="1" destOrd="0" presId="urn:microsoft.com/office/officeart/2018/2/layout/IconVerticalSolidList"/>
    <dgm:cxn modelId="{3B3B19E0-1C38-4652-9AA8-72DE9921E032}" type="presParOf" srcId="{C08AF44D-BCCB-4ABA-9DD9-EDC12E07F322}" destId="{CBBA558A-B122-4174-82B2-C220863FF516}" srcOrd="2" destOrd="0" presId="urn:microsoft.com/office/officeart/2018/2/layout/IconVerticalSolidList"/>
    <dgm:cxn modelId="{32F84A53-06E5-472E-A098-129F67E1F007}" type="presParOf" srcId="{CBBA558A-B122-4174-82B2-C220863FF516}" destId="{778F774D-1E99-4089-97B8-572DDB8BFD13}" srcOrd="0" destOrd="0" presId="urn:microsoft.com/office/officeart/2018/2/layout/IconVerticalSolidList"/>
    <dgm:cxn modelId="{947DB3BE-B340-44B3-A6BF-CFCCBC246FB9}" type="presParOf" srcId="{CBBA558A-B122-4174-82B2-C220863FF516}" destId="{8FBD7B3D-D78D-4BC8-B05C-84E86CDAC89E}" srcOrd="1" destOrd="0" presId="urn:microsoft.com/office/officeart/2018/2/layout/IconVerticalSolidList"/>
    <dgm:cxn modelId="{420E2261-B7AB-42A8-B77C-D92B246ABDEF}" type="presParOf" srcId="{CBBA558A-B122-4174-82B2-C220863FF516}" destId="{64D8E741-3DFE-4457-A2F2-D61CE4D9C2AE}" srcOrd="2" destOrd="0" presId="urn:microsoft.com/office/officeart/2018/2/layout/IconVerticalSolidList"/>
    <dgm:cxn modelId="{4D11AE63-EBF6-4655-8691-C4B7FF0055E1}" type="presParOf" srcId="{CBBA558A-B122-4174-82B2-C220863FF516}" destId="{C8F2C203-C787-49DA-BFC3-86789E52EBE5}" srcOrd="3" destOrd="0" presId="urn:microsoft.com/office/officeart/2018/2/layout/IconVerticalSolidList"/>
    <dgm:cxn modelId="{1AFE8302-0D58-4C9E-A314-4CD594EF0757}" type="presParOf" srcId="{C08AF44D-BCCB-4ABA-9DD9-EDC12E07F322}" destId="{0ED9161C-8AB6-4FEA-B668-3554BE2A94B3}" srcOrd="3" destOrd="0" presId="urn:microsoft.com/office/officeart/2018/2/layout/IconVerticalSolidList"/>
    <dgm:cxn modelId="{7CD2B320-BE12-4A26-BDD2-6BF01D05A07C}" type="presParOf" srcId="{C08AF44D-BCCB-4ABA-9DD9-EDC12E07F322}" destId="{70536F5A-9071-436A-9995-03F0F4F1AB3E}" srcOrd="4" destOrd="0" presId="urn:microsoft.com/office/officeart/2018/2/layout/IconVerticalSolidList"/>
    <dgm:cxn modelId="{113B18FE-387A-4389-AFA7-E5F6AA04E4BC}" type="presParOf" srcId="{70536F5A-9071-436A-9995-03F0F4F1AB3E}" destId="{D27F98A7-DB35-4099-96C9-67704850041C}" srcOrd="0" destOrd="0" presId="urn:microsoft.com/office/officeart/2018/2/layout/IconVerticalSolidList"/>
    <dgm:cxn modelId="{B5CF256D-FC44-4E6A-A9E2-3B354DF204DD}" type="presParOf" srcId="{70536F5A-9071-436A-9995-03F0F4F1AB3E}" destId="{E8B1A84D-84FC-43B2-871D-4A73242F86CC}" srcOrd="1" destOrd="0" presId="urn:microsoft.com/office/officeart/2018/2/layout/IconVerticalSolidList"/>
    <dgm:cxn modelId="{A519ED1B-AB4F-4A39-B491-BFB1941124F8}" type="presParOf" srcId="{70536F5A-9071-436A-9995-03F0F4F1AB3E}" destId="{523BA358-E101-4435-89F5-01F1A37D83D6}" srcOrd="2" destOrd="0" presId="urn:microsoft.com/office/officeart/2018/2/layout/IconVerticalSolidList"/>
    <dgm:cxn modelId="{A8E6BA02-3D66-4F6D-B078-13776DAEF92B}" type="presParOf" srcId="{70536F5A-9071-436A-9995-03F0F4F1AB3E}" destId="{8F102109-93E6-4BAE-A148-19BC9F2C0A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109DBE-CB7B-44B3-8A9A-D5D6FAEA28E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0FE7F51-73AD-4A2E-97C0-7144E46388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CalFresh is a nutrition program that can help households (including students) to buy healthy foods. </a:t>
          </a:r>
        </a:p>
      </dgm:t>
    </dgm:pt>
    <dgm:pt modelId="{3D96C413-A3EA-4E0E-A316-BCF78514AB05}" type="parTrans" cxnId="{6AE7B056-AEFF-4022-BC80-72EF9C4E04CE}">
      <dgm:prSet/>
      <dgm:spPr/>
      <dgm:t>
        <a:bodyPr/>
        <a:lstStyle/>
        <a:p>
          <a:endParaRPr lang="en-US"/>
        </a:p>
      </dgm:t>
    </dgm:pt>
    <dgm:pt modelId="{ADB360FD-6A61-471F-A2E8-79615B0C1D42}" type="sibTrans" cxnId="{6AE7B056-AEFF-4022-BC80-72EF9C4E04CE}">
      <dgm:prSet/>
      <dgm:spPr/>
      <dgm:t>
        <a:bodyPr/>
        <a:lstStyle/>
        <a:p>
          <a:endParaRPr lang="en-US"/>
        </a:p>
      </dgm:t>
    </dgm:pt>
    <dgm:pt modelId="{17A7D3E8-D30F-45B1-B062-DB71CDBF74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CalFresh is California’s SNAP (food stamps) program.</a:t>
          </a:r>
        </a:p>
      </dgm:t>
    </dgm:pt>
    <dgm:pt modelId="{B8DB92B9-3897-4F56-9DED-F6DE33A2368D}" type="parTrans" cxnId="{7222ADD2-27CC-4418-98C3-349B559D4D62}">
      <dgm:prSet/>
      <dgm:spPr/>
      <dgm:t>
        <a:bodyPr/>
        <a:lstStyle/>
        <a:p>
          <a:endParaRPr lang="en-US"/>
        </a:p>
      </dgm:t>
    </dgm:pt>
    <dgm:pt modelId="{E3C4E323-B743-4963-92A7-A93A0E028C78}" type="sibTrans" cxnId="{7222ADD2-27CC-4418-98C3-349B559D4D62}">
      <dgm:prSet/>
      <dgm:spPr/>
      <dgm:t>
        <a:bodyPr/>
        <a:lstStyle/>
        <a:p>
          <a:endParaRPr lang="en-US"/>
        </a:p>
      </dgm:t>
    </dgm:pt>
    <dgm:pt modelId="{97A177FF-338E-4237-9361-B5B845FCB8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CalFresh benefits are issued on an EBT card that works just like a debit card. You can use your debit card at most grocery stores and farmers’ markets.</a:t>
          </a:r>
        </a:p>
      </dgm:t>
    </dgm:pt>
    <dgm:pt modelId="{53436170-725C-4EAB-8979-DC18272A3CF0}" type="parTrans" cxnId="{63E3E346-451B-430F-A8A0-5AB4FE01219B}">
      <dgm:prSet/>
      <dgm:spPr/>
      <dgm:t>
        <a:bodyPr/>
        <a:lstStyle/>
        <a:p>
          <a:endParaRPr lang="en-US"/>
        </a:p>
      </dgm:t>
    </dgm:pt>
    <dgm:pt modelId="{5CCD68B5-460F-4C84-B5DB-F812CF0BA7A7}" type="sibTrans" cxnId="{63E3E346-451B-430F-A8A0-5AB4FE01219B}">
      <dgm:prSet/>
      <dgm:spPr/>
      <dgm:t>
        <a:bodyPr/>
        <a:lstStyle/>
        <a:p>
          <a:endParaRPr lang="en-US"/>
        </a:p>
      </dgm:t>
    </dgm:pt>
    <dgm:pt modelId="{151EE8A3-3D07-4D09-B72D-51C6D07EE4C7}" type="pres">
      <dgm:prSet presAssocID="{D7109DBE-CB7B-44B3-8A9A-D5D6FAEA28E7}" presName="root" presStyleCnt="0">
        <dgm:presLayoutVars>
          <dgm:dir/>
          <dgm:resizeHandles val="exact"/>
        </dgm:presLayoutVars>
      </dgm:prSet>
      <dgm:spPr/>
    </dgm:pt>
    <dgm:pt modelId="{19459905-B24C-472A-807C-8D7D574F8C79}" type="pres">
      <dgm:prSet presAssocID="{40FE7F51-73AD-4A2E-97C0-7144E4638830}" presName="compNode" presStyleCnt="0"/>
      <dgm:spPr/>
    </dgm:pt>
    <dgm:pt modelId="{889A6C68-02E8-4B72-BE58-75DC1A582407}" type="pres">
      <dgm:prSet presAssocID="{40FE7F51-73AD-4A2E-97C0-7144E4638830}" presName="bgRect" presStyleLbl="bgShp" presStyleIdx="0" presStyleCnt="3"/>
      <dgm:spPr/>
    </dgm:pt>
    <dgm:pt modelId="{01A8FE8D-5353-4356-BE55-7CF61DDDF167}" type="pres">
      <dgm:prSet presAssocID="{40FE7F51-73AD-4A2E-97C0-7144E46388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ocado"/>
        </a:ext>
      </dgm:extLst>
    </dgm:pt>
    <dgm:pt modelId="{20EFA879-5DF5-4DD9-9D88-88444497BD50}" type="pres">
      <dgm:prSet presAssocID="{40FE7F51-73AD-4A2E-97C0-7144E4638830}" presName="spaceRect" presStyleCnt="0"/>
      <dgm:spPr/>
    </dgm:pt>
    <dgm:pt modelId="{617F1ED2-D6BC-4E8C-8466-3EC7196665D6}" type="pres">
      <dgm:prSet presAssocID="{40FE7F51-73AD-4A2E-97C0-7144E4638830}" presName="parTx" presStyleLbl="revTx" presStyleIdx="0" presStyleCnt="3">
        <dgm:presLayoutVars>
          <dgm:chMax val="0"/>
          <dgm:chPref val="0"/>
        </dgm:presLayoutVars>
      </dgm:prSet>
      <dgm:spPr/>
    </dgm:pt>
    <dgm:pt modelId="{9C2F9EDB-462C-48F5-BED3-C8867DF24170}" type="pres">
      <dgm:prSet presAssocID="{ADB360FD-6A61-471F-A2E8-79615B0C1D42}" presName="sibTrans" presStyleCnt="0"/>
      <dgm:spPr/>
    </dgm:pt>
    <dgm:pt modelId="{F12A5255-051A-4780-AAAE-00302087BAD4}" type="pres">
      <dgm:prSet presAssocID="{17A7D3E8-D30F-45B1-B062-DB71CDBF74AA}" presName="compNode" presStyleCnt="0"/>
      <dgm:spPr/>
    </dgm:pt>
    <dgm:pt modelId="{EE71949A-4313-4DA1-BF90-C1059BD9AF67}" type="pres">
      <dgm:prSet presAssocID="{17A7D3E8-D30F-45B1-B062-DB71CDBF74AA}" presName="bgRect" presStyleLbl="bgShp" presStyleIdx="1" presStyleCnt="3"/>
      <dgm:spPr/>
    </dgm:pt>
    <dgm:pt modelId="{FC9BD56B-9397-4802-BF0D-F9025D892EC0}" type="pres">
      <dgm:prSet presAssocID="{17A7D3E8-D30F-45B1-B062-DB71CDBF74A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0D639855-C9ED-4934-AEFB-CD38966534B4}" type="pres">
      <dgm:prSet presAssocID="{17A7D3E8-D30F-45B1-B062-DB71CDBF74AA}" presName="spaceRect" presStyleCnt="0"/>
      <dgm:spPr/>
    </dgm:pt>
    <dgm:pt modelId="{9A9BB3B9-DA70-47AB-A51A-4979792E0583}" type="pres">
      <dgm:prSet presAssocID="{17A7D3E8-D30F-45B1-B062-DB71CDBF74AA}" presName="parTx" presStyleLbl="revTx" presStyleIdx="1" presStyleCnt="3">
        <dgm:presLayoutVars>
          <dgm:chMax val="0"/>
          <dgm:chPref val="0"/>
        </dgm:presLayoutVars>
      </dgm:prSet>
      <dgm:spPr/>
    </dgm:pt>
    <dgm:pt modelId="{2EC3119F-447C-4EC3-B3A1-90908E99000E}" type="pres">
      <dgm:prSet presAssocID="{E3C4E323-B743-4963-92A7-A93A0E028C78}" presName="sibTrans" presStyleCnt="0"/>
      <dgm:spPr/>
    </dgm:pt>
    <dgm:pt modelId="{835AA37F-CC55-44E4-B15D-0C4B1BD67299}" type="pres">
      <dgm:prSet presAssocID="{97A177FF-338E-4237-9361-B5B845FCB8BB}" presName="compNode" presStyleCnt="0"/>
      <dgm:spPr/>
    </dgm:pt>
    <dgm:pt modelId="{B5DCDDE5-0241-4D57-9E2E-75006ABF94CE}" type="pres">
      <dgm:prSet presAssocID="{97A177FF-338E-4237-9361-B5B845FCB8BB}" presName="bgRect" presStyleLbl="bgShp" presStyleIdx="2" presStyleCnt="3"/>
      <dgm:spPr/>
    </dgm:pt>
    <dgm:pt modelId="{E53B707A-26DD-499A-AFE7-C5318364570B}" type="pres">
      <dgm:prSet presAssocID="{97A177FF-338E-4237-9361-B5B845FCB8B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10A978E9-E119-4F4C-8668-D6AD3D3BFBE1}" type="pres">
      <dgm:prSet presAssocID="{97A177FF-338E-4237-9361-B5B845FCB8BB}" presName="spaceRect" presStyleCnt="0"/>
      <dgm:spPr/>
    </dgm:pt>
    <dgm:pt modelId="{1E93D4AF-408D-4DEB-9281-84BB38FEC22D}" type="pres">
      <dgm:prSet presAssocID="{97A177FF-338E-4237-9361-B5B845FCB8B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5070F13-399C-4E6B-9B2C-61BC536780D3}" type="presOf" srcId="{40FE7F51-73AD-4A2E-97C0-7144E4638830}" destId="{617F1ED2-D6BC-4E8C-8466-3EC7196665D6}" srcOrd="0" destOrd="0" presId="urn:microsoft.com/office/officeart/2018/2/layout/IconVerticalSolidList"/>
    <dgm:cxn modelId="{CB901524-A3CF-4F22-B24A-28FA32729D6D}" type="presOf" srcId="{17A7D3E8-D30F-45B1-B062-DB71CDBF74AA}" destId="{9A9BB3B9-DA70-47AB-A51A-4979792E0583}" srcOrd="0" destOrd="0" presId="urn:microsoft.com/office/officeart/2018/2/layout/IconVerticalSolidList"/>
    <dgm:cxn modelId="{3CF06E25-F2BC-428D-AF0C-7E0817CCEB46}" type="presOf" srcId="{97A177FF-338E-4237-9361-B5B845FCB8BB}" destId="{1E93D4AF-408D-4DEB-9281-84BB38FEC22D}" srcOrd="0" destOrd="0" presId="urn:microsoft.com/office/officeart/2018/2/layout/IconVerticalSolidList"/>
    <dgm:cxn modelId="{63E3E346-451B-430F-A8A0-5AB4FE01219B}" srcId="{D7109DBE-CB7B-44B3-8A9A-D5D6FAEA28E7}" destId="{97A177FF-338E-4237-9361-B5B845FCB8BB}" srcOrd="2" destOrd="0" parTransId="{53436170-725C-4EAB-8979-DC18272A3CF0}" sibTransId="{5CCD68B5-460F-4C84-B5DB-F812CF0BA7A7}"/>
    <dgm:cxn modelId="{6AE7B056-AEFF-4022-BC80-72EF9C4E04CE}" srcId="{D7109DBE-CB7B-44B3-8A9A-D5D6FAEA28E7}" destId="{40FE7F51-73AD-4A2E-97C0-7144E4638830}" srcOrd="0" destOrd="0" parTransId="{3D96C413-A3EA-4E0E-A316-BCF78514AB05}" sibTransId="{ADB360FD-6A61-471F-A2E8-79615B0C1D42}"/>
    <dgm:cxn modelId="{347B54D1-71F7-4ACA-9FEB-017A5F59B9F4}" type="presOf" srcId="{D7109DBE-CB7B-44B3-8A9A-D5D6FAEA28E7}" destId="{151EE8A3-3D07-4D09-B72D-51C6D07EE4C7}" srcOrd="0" destOrd="0" presId="urn:microsoft.com/office/officeart/2018/2/layout/IconVerticalSolidList"/>
    <dgm:cxn modelId="{7222ADD2-27CC-4418-98C3-349B559D4D62}" srcId="{D7109DBE-CB7B-44B3-8A9A-D5D6FAEA28E7}" destId="{17A7D3E8-D30F-45B1-B062-DB71CDBF74AA}" srcOrd="1" destOrd="0" parTransId="{B8DB92B9-3897-4F56-9DED-F6DE33A2368D}" sibTransId="{E3C4E323-B743-4963-92A7-A93A0E028C78}"/>
    <dgm:cxn modelId="{05F06041-CB0C-46B8-A313-EB41C564BD3F}" type="presParOf" srcId="{151EE8A3-3D07-4D09-B72D-51C6D07EE4C7}" destId="{19459905-B24C-472A-807C-8D7D574F8C79}" srcOrd="0" destOrd="0" presId="urn:microsoft.com/office/officeart/2018/2/layout/IconVerticalSolidList"/>
    <dgm:cxn modelId="{5E4E7ABA-301F-4979-BF02-BB38DA78A2DD}" type="presParOf" srcId="{19459905-B24C-472A-807C-8D7D574F8C79}" destId="{889A6C68-02E8-4B72-BE58-75DC1A582407}" srcOrd="0" destOrd="0" presId="urn:microsoft.com/office/officeart/2018/2/layout/IconVerticalSolidList"/>
    <dgm:cxn modelId="{9F984535-7BC2-4A52-96A8-4EAAD79B9E8F}" type="presParOf" srcId="{19459905-B24C-472A-807C-8D7D574F8C79}" destId="{01A8FE8D-5353-4356-BE55-7CF61DDDF167}" srcOrd="1" destOrd="0" presId="urn:microsoft.com/office/officeart/2018/2/layout/IconVerticalSolidList"/>
    <dgm:cxn modelId="{CF114E14-9878-4456-BA64-0FC621B1B034}" type="presParOf" srcId="{19459905-B24C-472A-807C-8D7D574F8C79}" destId="{20EFA879-5DF5-4DD9-9D88-88444497BD50}" srcOrd="2" destOrd="0" presId="urn:microsoft.com/office/officeart/2018/2/layout/IconVerticalSolidList"/>
    <dgm:cxn modelId="{875FB637-1E16-4F6A-A92F-991D0A11DA75}" type="presParOf" srcId="{19459905-B24C-472A-807C-8D7D574F8C79}" destId="{617F1ED2-D6BC-4E8C-8466-3EC7196665D6}" srcOrd="3" destOrd="0" presId="urn:microsoft.com/office/officeart/2018/2/layout/IconVerticalSolidList"/>
    <dgm:cxn modelId="{F13671D6-5F62-4C60-B11C-3DEEAAE3D48E}" type="presParOf" srcId="{151EE8A3-3D07-4D09-B72D-51C6D07EE4C7}" destId="{9C2F9EDB-462C-48F5-BED3-C8867DF24170}" srcOrd="1" destOrd="0" presId="urn:microsoft.com/office/officeart/2018/2/layout/IconVerticalSolidList"/>
    <dgm:cxn modelId="{3727062C-73A5-4795-AB77-94DC40FF2DBB}" type="presParOf" srcId="{151EE8A3-3D07-4D09-B72D-51C6D07EE4C7}" destId="{F12A5255-051A-4780-AAAE-00302087BAD4}" srcOrd="2" destOrd="0" presId="urn:microsoft.com/office/officeart/2018/2/layout/IconVerticalSolidList"/>
    <dgm:cxn modelId="{0A802C09-65F9-468F-9DBF-AA86798B3E42}" type="presParOf" srcId="{F12A5255-051A-4780-AAAE-00302087BAD4}" destId="{EE71949A-4313-4DA1-BF90-C1059BD9AF67}" srcOrd="0" destOrd="0" presId="urn:microsoft.com/office/officeart/2018/2/layout/IconVerticalSolidList"/>
    <dgm:cxn modelId="{FE0D3FF6-C5F1-4801-A56A-4D6E6A2C9C62}" type="presParOf" srcId="{F12A5255-051A-4780-AAAE-00302087BAD4}" destId="{FC9BD56B-9397-4802-BF0D-F9025D892EC0}" srcOrd="1" destOrd="0" presId="urn:microsoft.com/office/officeart/2018/2/layout/IconVerticalSolidList"/>
    <dgm:cxn modelId="{2BC9739B-CD11-488F-B397-97E625BDFADF}" type="presParOf" srcId="{F12A5255-051A-4780-AAAE-00302087BAD4}" destId="{0D639855-C9ED-4934-AEFB-CD38966534B4}" srcOrd="2" destOrd="0" presId="urn:microsoft.com/office/officeart/2018/2/layout/IconVerticalSolidList"/>
    <dgm:cxn modelId="{14835896-9628-4B6F-8E21-EE718D27EE80}" type="presParOf" srcId="{F12A5255-051A-4780-AAAE-00302087BAD4}" destId="{9A9BB3B9-DA70-47AB-A51A-4979792E0583}" srcOrd="3" destOrd="0" presId="urn:microsoft.com/office/officeart/2018/2/layout/IconVerticalSolidList"/>
    <dgm:cxn modelId="{BF272669-8C7F-4F86-AFB6-B64079DA4961}" type="presParOf" srcId="{151EE8A3-3D07-4D09-B72D-51C6D07EE4C7}" destId="{2EC3119F-447C-4EC3-B3A1-90908E99000E}" srcOrd="3" destOrd="0" presId="urn:microsoft.com/office/officeart/2018/2/layout/IconVerticalSolidList"/>
    <dgm:cxn modelId="{3E4E93AD-DAE8-42F1-80C7-DB1274E1E628}" type="presParOf" srcId="{151EE8A3-3D07-4D09-B72D-51C6D07EE4C7}" destId="{835AA37F-CC55-44E4-B15D-0C4B1BD67299}" srcOrd="4" destOrd="0" presId="urn:microsoft.com/office/officeart/2018/2/layout/IconVerticalSolidList"/>
    <dgm:cxn modelId="{2804F717-CC1A-426A-9D23-C7D2C246148D}" type="presParOf" srcId="{835AA37F-CC55-44E4-B15D-0C4B1BD67299}" destId="{B5DCDDE5-0241-4D57-9E2E-75006ABF94CE}" srcOrd="0" destOrd="0" presId="urn:microsoft.com/office/officeart/2018/2/layout/IconVerticalSolidList"/>
    <dgm:cxn modelId="{498A43FB-0821-4FE7-9308-BB7563E21843}" type="presParOf" srcId="{835AA37F-CC55-44E4-B15D-0C4B1BD67299}" destId="{E53B707A-26DD-499A-AFE7-C5318364570B}" srcOrd="1" destOrd="0" presId="urn:microsoft.com/office/officeart/2018/2/layout/IconVerticalSolidList"/>
    <dgm:cxn modelId="{05D5CF7E-6417-49A3-8789-A06758D7464E}" type="presParOf" srcId="{835AA37F-CC55-44E4-B15D-0C4B1BD67299}" destId="{10A978E9-E119-4F4C-8668-D6AD3D3BFBE1}" srcOrd="2" destOrd="0" presId="urn:microsoft.com/office/officeart/2018/2/layout/IconVerticalSolidList"/>
    <dgm:cxn modelId="{4FAEDADC-4A4B-48D2-AD10-1233E0AF5946}" type="presParOf" srcId="{835AA37F-CC55-44E4-B15D-0C4B1BD67299}" destId="{1E93D4AF-408D-4DEB-9281-84BB38FEC2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3CF26C-4152-460E-A15A-E30152E3636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36CE89-2983-45AC-AAEB-F63F055AA59A}">
      <dgm:prSet/>
      <dgm:spPr/>
      <dgm:t>
        <a:bodyPr/>
        <a:lstStyle/>
        <a:p>
          <a:r>
            <a:rPr lang="en-US" dirty="0"/>
            <a:t>To see stores that accept CalFresh Food EBT, visit </a:t>
          </a:r>
          <a:r>
            <a:rPr lang="en-US" dirty="0">
              <a:hlinkClick xmlns:r="http://schemas.openxmlformats.org/officeDocument/2006/relationships" r:id="rId1"/>
            </a:rPr>
            <a:t>EBTNearMe.org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To see stores that accept CalFresh Food EBT, visit EBTNearMe.org&#10;Many farmers’ markets will accept CalFresh Food plus have Market Match . To find markets, visit FMFinder.org.&#10;"/>
        </a:ext>
      </dgm:extLst>
    </dgm:pt>
    <dgm:pt modelId="{11DEB5C9-2B05-40F0-A30C-973494AC091B}" type="parTrans" cxnId="{FAE6BE9B-06F1-4139-BE2C-2E8440EADB09}">
      <dgm:prSet/>
      <dgm:spPr/>
      <dgm:t>
        <a:bodyPr/>
        <a:lstStyle/>
        <a:p>
          <a:endParaRPr lang="en-US"/>
        </a:p>
      </dgm:t>
    </dgm:pt>
    <dgm:pt modelId="{99E9C889-4826-42D9-BFA0-C24583EFAB31}" type="sibTrans" cxnId="{FAE6BE9B-06F1-4139-BE2C-2E8440EADB09}">
      <dgm:prSet/>
      <dgm:spPr/>
      <dgm:t>
        <a:bodyPr/>
        <a:lstStyle/>
        <a:p>
          <a:endParaRPr lang="en-US"/>
        </a:p>
      </dgm:t>
    </dgm:pt>
    <dgm:pt modelId="{D079E603-42E9-4579-A3C8-8046683A6791}">
      <dgm:prSet/>
      <dgm:spPr/>
      <dgm:t>
        <a:bodyPr/>
        <a:lstStyle/>
        <a:p>
          <a:r>
            <a:rPr lang="en-US" dirty="0"/>
            <a:t>Many farmers’ markets will accept CalFresh Food plus have </a:t>
          </a:r>
          <a:r>
            <a:rPr lang="en-US" dirty="0">
              <a:hlinkClick xmlns:r="http://schemas.openxmlformats.org/officeDocument/2006/relationships" r:id="rId2"/>
            </a:rPr>
            <a:t>Market Match </a:t>
          </a:r>
          <a:r>
            <a:rPr lang="en-US" dirty="0"/>
            <a:t>. To find markets, visit </a:t>
          </a:r>
          <a:r>
            <a:rPr lang="en-US" dirty="0">
              <a:hlinkClick xmlns:r="http://schemas.openxmlformats.org/officeDocument/2006/relationships" r:id="rId3"/>
            </a:rPr>
            <a:t>FMFinder.org</a:t>
          </a:r>
          <a:r>
            <a:rPr lang="en-US" dirty="0"/>
            <a:t>.</a:t>
          </a:r>
        </a:p>
      </dgm:t>
      <dgm:extLst>
        <a:ext uri="{E40237B7-FDA0-4F09-8148-C483321AD2D9}">
          <dgm14:cNvPr xmlns:dgm14="http://schemas.microsoft.com/office/drawing/2010/diagram" id="0" name="" descr="To see stores that accept CalFresh Food EBT, visit EBTNearMe.org&#10;Many farmers’ markets will accept CalFresh Food plus have Market Match . To find markets, visit FMFinder.org.&#10;"/>
        </a:ext>
      </dgm:extLst>
    </dgm:pt>
    <dgm:pt modelId="{9E92A596-5DAE-43FC-94AD-8A00A65371CA}" type="parTrans" cxnId="{78AD156F-69E8-47D9-9CFB-8E46D15009DE}">
      <dgm:prSet/>
      <dgm:spPr/>
      <dgm:t>
        <a:bodyPr/>
        <a:lstStyle/>
        <a:p>
          <a:endParaRPr lang="en-US"/>
        </a:p>
      </dgm:t>
    </dgm:pt>
    <dgm:pt modelId="{D28EC8CA-2DAD-4B6C-89A2-4A275A2D810C}" type="sibTrans" cxnId="{78AD156F-69E8-47D9-9CFB-8E46D15009DE}">
      <dgm:prSet/>
      <dgm:spPr/>
      <dgm:t>
        <a:bodyPr/>
        <a:lstStyle/>
        <a:p>
          <a:endParaRPr lang="en-US"/>
        </a:p>
      </dgm:t>
    </dgm:pt>
    <dgm:pt modelId="{88D00C45-D81F-4EA1-9DF4-61AE03E809EB}" type="pres">
      <dgm:prSet presAssocID="{F43CF26C-4152-460E-A15A-E30152E36364}" presName="vert0" presStyleCnt="0">
        <dgm:presLayoutVars>
          <dgm:dir/>
          <dgm:animOne val="branch"/>
          <dgm:animLvl val="lvl"/>
        </dgm:presLayoutVars>
      </dgm:prSet>
      <dgm:spPr/>
    </dgm:pt>
    <dgm:pt modelId="{4E98351E-4C3D-4EBF-B595-FA0CBA6B2FAE}" type="pres">
      <dgm:prSet presAssocID="{5236CE89-2983-45AC-AAEB-F63F055AA59A}" presName="thickLine" presStyleLbl="alignNode1" presStyleIdx="0" presStyleCnt="2" custLinFactNeighborY="-1109"/>
      <dgm:spPr/>
      <dgm:extLst>
        <a:ext uri="{E40237B7-FDA0-4F09-8148-C483321AD2D9}">
          <dgm14:cNvPr xmlns:dgm14="http://schemas.microsoft.com/office/drawing/2010/diagram" id="0" name="" descr="To see stores that accept CalFresh Food EBT, visit EBTNearMe.org&#10;Many farmers’ markets will accept CalFresh Food plus have Market Match . To find markets, visit FMFinder.org.&#10;"/>
        </a:ext>
      </dgm:extLst>
    </dgm:pt>
    <dgm:pt modelId="{0D167712-513F-4AE1-A18A-D3441EE7D8CE}" type="pres">
      <dgm:prSet presAssocID="{5236CE89-2983-45AC-AAEB-F63F055AA59A}" presName="horz1" presStyleCnt="0"/>
      <dgm:spPr/>
    </dgm:pt>
    <dgm:pt modelId="{35E6AF06-0F22-4D92-8E96-BA1B625E3D13}" type="pres">
      <dgm:prSet presAssocID="{5236CE89-2983-45AC-AAEB-F63F055AA59A}" presName="tx1" presStyleLbl="revTx" presStyleIdx="0" presStyleCnt="2"/>
      <dgm:spPr/>
    </dgm:pt>
    <dgm:pt modelId="{D6DFE598-D0E0-4F51-BAD9-385829C65A83}" type="pres">
      <dgm:prSet presAssocID="{5236CE89-2983-45AC-AAEB-F63F055AA59A}" presName="vert1" presStyleCnt="0"/>
      <dgm:spPr/>
    </dgm:pt>
    <dgm:pt modelId="{8C62F9A1-A8D9-40AA-A24B-1D4752AED9FE}" type="pres">
      <dgm:prSet presAssocID="{D079E603-42E9-4579-A3C8-8046683A6791}" presName="thickLine" presStyleLbl="alignNode1" presStyleIdx="1" presStyleCnt="2"/>
      <dgm:spPr/>
      <dgm:extLst>
        <a:ext uri="{E40237B7-FDA0-4F09-8148-C483321AD2D9}">
          <dgm14:cNvPr xmlns:dgm14="http://schemas.microsoft.com/office/drawing/2010/diagram" id="0" name="" descr="To see stores that accept CalFresh Food EBT, visit EBTNearMe.org&#10;Many farmers’ markets will accept CalFresh Food plus have Market Match . To find markets, visit FMFinder.org.&#10;"/>
        </a:ext>
      </dgm:extLst>
    </dgm:pt>
    <dgm:pt modelId="{428820CB-FFA1-4648-B0C3-5079C1D3F8BD}" type="pres">
      <dgm:prSet presAssocID="{D079E603-42E9-4579-A3C8-8046683A6791}" presName="horz1" presStyleCnt="0"/>
      <dgm:spPr/>
    </dgm:pt>
    <dgm:pt modelId="{0BB53145-695D-451B-9E51-EDF0CFDBD5B6}" type="pres">
      <dgm:prSet presAssocID="{D079E603-42E9-4579-A3C8-8046683A6791}" presName="tx1" presStyleLbl="revTx" presStyleIdx="1" presStyleCnt="2"/>
      <dgm:spPr/>
    </dgm:pt>
    <dgm:pt modelId="{30501720-C564-4858-8D81-E2C3D6D14ED6}" type="pres">
      <dgm:prSet presAssocID="{D079E603-42E9-4579-A3C8-8046683A6791}" presName="vert1" presStyleCnt="0"/>
      <dgm:spPr/>
    </dgm:pt>
  </dgm:ptLst>
  <dgm:cxnLst>
    <dgm:cxn modelId="{BB693E18-AF75-4A8E-B3B5-0CDD22BA3815}" type="presOf" srcId="{5236CE89-2983-45AC-AAEB-F63F055AA59A}" destId="{35E6AF06-0F22-4D92-8E96-BA1B625E3D13}" srcOrd="0" destOrd="0" presId="urn:microsoft.com/office/officeart/2008/layout/LinedList"/>
    <dgm:cxn modelId="{78AD156F-69E8-47D9-9CFB-8E46D15009DE}" srcId="{F43CF26C-4152-460E-A15A-E30152E36364}" destId="{D079E603-42E9-4579-A3C8-8046683A6791}" srcOrd="1" destOrd="0" parTransId="{9E92A596-5DAE-43FC-94AD-8A00A65371CA}" sibTransId="{D28EC8CA-2DAD-4B6C-89A2-4A275A2D810C}"/>
    <dgm:cxn modelId="{FAE6BE9B-06F1-4139-BE2C-2E8440EADB09}" srcId="{F43CF26C-4152-460E-A15A-E30152E36364}" destId="{5236CE89-2983-45AC-AAEB-F63F055AA59A}" srcOrd="0" destOrd="0" parTransId="{11DEB5C9-2B05-40F0-A30C-973494AC091B}" sibTransId="{99E9C889-4826-42D9-BFA0-C24583EFAB31}"/>
    <dgm:cxn modelId="{B42DB6E0-8BDF-4A48-A1D9-D8E0E7EE673D}" type="presOf" srcId="{D079E603-42E9-4579-A3C8-8046683A6791}" destId="{0BB53145-695D-451B-9E51-EDF0CFDBD5B6}" srcOrd="0" destOrd="0" presId="urn:microsoft.com/office/officeart/2008/layout/LinedList"/>
    <dgm:cxn modelId="{54FC97E2-5EF2-4549-9C82-4A17D5F9F927}" type="presOf" srcId="{F43CF26C-4152-460E-A15A-E30152E36364}" destId="{88D00C45-D81F-4EA1-9DF4-61AE03E809EB}" srcOrd="0" destOrd="0" presId="urn:microsoft.com/office/officeart/2008/layout/LinedList"/>
    <dgm:cxn modelId="{361DAFA7-0C69-45E4-85DC-F20167DE14C5}" type="presParOf" srcId="{88D00C45-D81F-4EA1-9DF4-61AE03E809EB}" destId="{4E98351E-4C3D-4EBF-B595-FA0CBA6B2FAE}" srcOrd="0" destOrd="0" presId="urn:microsoft.com/office/officeart/2008/layout/LinedList"/>
    <dgm:cxn modelId="{156A34B9-FF73-44B8-8143-098BC1A6274A}" type="presParOf" srcId="{88D00C45-D81F-4EA1-9DF4-61AE03E809EB}" destId="{0D167712-513F-4AE1-A18A-D3441EE7D8CE}" srcOrd="1" destOrd="0" presId="urn:microsoft.com/office/officeart/2008/layout/LinedList"/>
    <dgm:cxn modelId="{85C6ABD3-5456-4E0D-8F1D-81FB2BF63591}" type="presParOf" srcId="{0D167712-513F-4AE1-A18A-D3441EE7D8CE}" destId="{35E6AF06-0F22-4D92-8E96-BA1B625E3D13}" srcOrd="0" destOrd="0" presId="urn:microsoft.com/office/officeart/2008/layout/LinedList"/>
    <dgm:cxn modelId="{031D6B6E-3D2E-495B-BA47-064AECE4EE32}" type="presParOf" srcId="{0D167712-513F-4AE1-A18A-D3441EE7D8CE}" destId="{D6DFE598-D0E0-4F51-BAD9-385829C65A83}" srcOrd="1" destOrd="0" presId="urn:microsoft.com/office/officeart/2008/layout/LinedList"/>
    <dgm:cxn modelId="{6706C590-AECB-4A38-99E3-824216DE3843}" type="presParOf" srcId="{88D00C45-D81F-4EA1-9DF4-61AE03E809EB}" destId="{8C62F9A1-A8D9-40AA-A24B-1D4752AED9FE}" srcOrd="2" destOrd="0" presId="urn:microsoft.com/office/officeart/2008/layout/LinedList"/>
    <dgm:cxn modelId="{E806F8BB-F481-4AA4-B908-924C023D50E3}" type="presParOf" srcId="{88D00C45-D81F-4EA1-9DF4-61AE03E809EB}" destId="{428820CB-FFA1-4648-B0C3-5079C1D3F8BD}" srcOrd="3" destOrd="0" presId="urn:microsoft.com/office/officeart/2008/layout/LinedList"/>
    <dgm:cxn modelId="{4D451653-F779-4518-94BD-D75982165735}" type="presParOf" srcId="{428820CB-FFA1-4648-B0C3-5079C1D3F8BD}" destId="{0BB53145-695D-451B-9E51-EDF0CFDBD5B6}" srcOrd="0" destOrd="0" presId="urn:microsoft.com/office/officeart/2008/layout/LinedList"/>
    <dgm:cxn modelId="{0AE53F12-482A-45BF-8D97-2730C02EA9EC}" type="presParOf" srcId="{428820CB-FFA1-4648-B0C3-5079C1D3F8BD}" destId="{30501720-C564-4858-8D81-E2C3D6D14E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F5B0B5-8D16-46CC-8C42-4FB424ABE7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9C478734-96DF-4946-8FD9-F39BA561FA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u="sng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PG&amp;E CARE Program</a:t>
          </a:r>
          <a:endParaRPr lang="en-US" sz="2400" dirty="0"/>
        </a:p>
      </dgm:t>
    </dgm:pt>
    <dgm:pt modelId="{DE16B380-26A6-4004-9288-AB12CD855BFD}" type="parTrans" cxnId="{43102E65-0C2C-4913-8321-63328486C323}">
      <dgm:prSet/>
      <dgm:spPr/>
      <dgm:t>
        <a:bodyPr/>
        <a:lstStyle/>
        <a:p>
          <a:endParaRPr lang="en-US"/>
        </a:p>
      </dgm:t>
    </dgm:pt>
    <dgm:pt modelId="{B897B028-BFE4-4136-AE2A-06FB3FAC3C05}" type="sibTrans" cxnId="{43102E65-0C2C-4913-8321-63328486C323}">
      <dgm:prSet/>
      <dgm:spPr/>
      <dgm:t>
        <a:bodyPr/>
        <a:lstStyle/>
        <a:p>
          <a:endParaRPr lang="en-US"/>
        </a:p>
      </dgm:t>
    </dgm:pt>
    <dgm:pt modelId="{E72A3B29-B5F4-455A-85E3-4C6D849943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u="sng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California </a:t>
          </a:r>
          <a:r>
            <a:rPr lang="en-US" sz="2400" b="1" u="sng" dirty="0" err="1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LifeLine</a:t>
          </a:r>
          <a:r>
            <a:rPr lang="en-US" sz="2400" b="1" dirty="0"/>
            <a:t> </a:t>
          </a:r>
          <a:endParaRPr lang="en-US" sz="2400" dirty="0"/>
        </a:p>
      </dgm:t>
    </dgm:pt>
    <dgm:pt modelId="{5C2FE3E8-DB18-4DBF-AAFA-C4251AA7D5DD}" type="parTrans" cxnId="{1077AEE1-FB46-4AE9-B7CD-09B4646EB0EA}">
      <dgm:prSet/>
      <dgm:spPr/>
      <dgm:t>
        <a:bodyPr/>
        <a:lstStyle/>
        <a:p>
          <a:endParaRPr lang="en-US"/>
        </a:p>
      </dgm:t>
    </dgm:pt>
    <dgm:pt modelId="{E9860A83-7B0D-4386-BD2E-FE291C0581B0}" type="sibTrans" cxnId="{1077AEE1-FB46-4AE9-B7CD-09B4646EB0EA}">
      <dgm:prSet/>
      <dgm:spPr/>
      <dgm:t>
        <a:bodyPr/>
        <a:lstStyle/>
        <a:p>
          <a:endParaRPr lang="en-US"/>
        </a:p>
      </dgm:t>
    </dgm:pt>
    <dgm:pt modelId="{74748F9D-546A-4182-A5F9-E45432FB3E7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u="sng" dirty="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Free or reduced entry to museums</a:t>
          </a:r>
          <a:endParaRPr lang="en-US" sz="2400" dirty="0"/>
        </a:p>
      </dgm:t>
    </dgm:pt>
    <dgm:pt modelId="{E33E543B-0800-4432-9977-5B542F732B62}" type="parTrans" cxnId="{F91F1766-9058-4784-B30A-C89691959142}">
      <dgm:prSet/>
      <dgm:spPr/>
      <dgm:t>
        <a:bodyPr/>
        <a:lstStyle/>
        <a:p>
          <a:endParaRPr lang="en-US"/>
        </a:p>
      </dgm:t>
    </dgm:pt>
    <dgm:pt modelId="{DA0AD271-DE69-46E2-A18C-D307E969F5E6}" type="sibTrans" cxnId="{F91F1766-9058-4784-B30A-C89691959142}">
      <dgm:prSet/>
      <dgm:spPr/>
      <dgm:t>
        <a:bodyPr/>
        <a:lstStyle/>
        <a:p>
          <a:endParaRPr lang="en-US"/>
        </a:p>
      </dgm:t>
    </dgm:pt>
    <dgm:pt modelId="{ADF06DE5-71C0-47F2-AAC4-ACEB0BB64C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u="sng" dirty="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Amazon Prime discount</a:t>
          </a:r>
          <a:endParaRPr lang="en-US" sz="2400" dirty="0"/>
        </a:p>
      </dgm:t>
    </dgm:pt>
    <dgm:pt modelId="{72B35B0C-1300-46B3-9E94-DB1F8F218AD3}" type="parTrans" cxnId="{C2CC6B88-EE7A-4486-8A9C-00F4477FFF02}">
      <dgm:prSet/>
      <dgm:spPr/>
      <dgm:t>
        <a:bodyPr/>
        <a:lstStyle/>
        <a:p>
          <a:endParaRPr lang="en-US"/>
        </a:p>
      </dgm:t>
    </dgm:pt>
    <dgm:pt modelId="{39868C4D-F517-46FA-B1FE-59C8E690A64A}" type="sibTrans" cxnId="{C2CC6B88-EE7A-4486-8A9C-00F4477FFF02}">
      <dgm:prSet/>
      <dgm:spPr/>
      <dgm:t>
        <a:bodyPr/>
        <a:lstStyle/>
        <a:p>
          <a:endParaRPr lang="en-US"/>
        </a:p>
      </dgm:t>
    </dgm:pt>
    <dgm:pt modelId="{E9C3B990-4944-4DA7-88C2-11B995328E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u="sng" dirty="0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Low Cost Auto Insurance</a:t>
          </a:r>
          <a:endParaRPr lang="en-US" sz="2400" dirty="0"/>
        </a:p>
      </dgm:t>
    </dgm:pt>
    <dgm:pt modelId="{ADB97203-B4D8-438A-B486-E2F782524B68}" type="parTrans" cxnId="{A0C3AE15-C4B8-42A2-A19E-0263904D17C4}">
      <dgm:prSet/>
      <dgm:spPr/>
      <dgm:t>
        <a:bodyPr/>
        <a:lstStyle/>
        <a:p>
          <a:endParaRPr lang="en-US"/>
        </a:p>
      </dgm:t>
    </dgm:pt>
    <dgm:pt modelId="{5F1A7A3B-6323-4F38-8F0D-C10FA134FD2B}" type="sibTrans" cxnId="{A0C3AE15-C4B8-42A2-A19E-0263904D17C4}">
      <dgm:prSet/>
      <dgm:spPr/>
      <dgm:t>
        <a:bodyPr/>
        <a:lstStyle/>
        <a:p>
          <a:endParaRPr lang="en-US"/>
        </a:p>
      </dgm:t>
    </dgm:pt>
    <dgm:pt modelId="{A5285FE1-DCA5-46F6-8361-3CCCF4E6F86E}" type="pres">
      <dgm:prSet presAssocID="{68F5B0B5-8D16-46CC-8C42-4FB424ABE7F6}" presName="root" presStyleCnt="0">
        <dgm:presLayoutVars>
          <dgm:dir/>
          <dgm:resizeHandles val="exact"/>
        </dgm:presLayoutVars>
      </dgm:prSet>
      <dgm:spPr/>
    </dgm:pt>
    <dgm:pt modelId="{820AC3B5-1C6C-449B-AA35-41F0342E5A6C}" type="pres">
      <dgm:prSet presAssocID="{9C478734-96DF-4946-8FD9-F39BA561FACA}" presName="compNode" presStyleCnt="0"/>
      <dgm:spPr/>
    </dgm:pt>
    <dgm:pt modelId="{1D418CA4-FC23-41C2-AA5C-19255BC7CF2B}" type="pres">
      <dgm:prSet presAssocID="{9C478734-96DF-4946-8FD9-F39BA561FACA}" presName="bgRect" presStyleLbl="bgShp" presStyleIdx="0" presStyleCnt="5"/>
      <dgm:spPr>
        <a:solidFill>
          <a:schemeClr val="accent2"/>
        </a:solidFill>
      </dgm:spPr>
    </dgm:pt>
    <dgm:pt modelId="{E9F37512-B2FD-403F-A297-EA79EB01A3C4}" type="pres">
      <dgm:prSet presAssocID="{9C478734-96DF-4946-8FD9-F39BA561FACA}" presName="iconRect" presStyleLbl="node1" presStyleIdx="0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31BD2DC-789A-4D45-8D70-A61D331E5A73}" type="pres">
      <dgm:prSet presAssocID="{9C478734-96DF-4946-8FD9-F39BA561FACA}" presName="spaceRect" presStyleCnt="0"/>
      <dgm:spPr/>
    </dgm:pt>
    <dgm:pt modelId="{7C3682FF-76DE-4A22-93E9-43803562270D}" type="pres">
      <dgm:prSet presAssocID="{9C478734-96DF-4946-8FD9-F39BA561FACA}" presName="parTx" presStyleLbl="revTx" presStyleIdx="0" presStyleCnt="5">
        <dgm:presLayoutVars>
          <dgm:chMax val="0"/>
          <dgm:chPref val="0"/>
        </dgm:presLayoutVars>
      </dgm:prSet>
      <dgm:spPr/>
    </dgm:pt>
    <dgm:pt modelId="{A5D9653F-5D61-4C5D-AD57-5A3ADC68103C}" type="pres">
      <dgm:prSet presAssocID="{B897B028-BFE4-4136-AE2A-06FB3FAC3C05}" presName="sibTrans" presStyleCnt="0"/>
      <dgm:spPr/>
    </dgm:pt>
    <dgm:pt modelId="{EFBF8DD3-FF76-4401-91A7-FE23A0D46B2B}" type="pres">
      <dgm:prSet presAssocID="{E72A3B29-B5F4-455A-85E3-4C6D84994378}" presName="compNode" presStyleCnt="0"/>
      <dgm:spPr/>
    </dgm:pt>
    <dgm:pt modelId="{DDD46D76-9469-4E31-9104-19883B5E9A9C}" type="pres">
      <dgm:prSet presAssocID="{E72A3B29-B5F4-455A-85E3-4C6D84994378}" presName="bgRect" presStyleLbl="bgShp" presStyleIdx="1" presStyleCnt="5"/>
      <dgm:spPr>
        <a:solidFill>
          <a:schemeClr val="accent2"/>
        </a:solidFill>
      </dgm:spPr>
    </dgm:pt>
    <dgm:pt modelId="{2A883ECC-FA32-48BC-AE18-16BA22C55A2A}" type="pres">
      <dgm:prSet presAssocID="{E72A3B29-B5F4-455A-85E3-4C6D84994378}" presName="iconRect" presStyleLbl="node1" presStyleIdx="1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EB4A75B6-77EC-49C4-9114-FA6CE2C0C891}" type="pres">
      <dgm:prSet presAssocID="{E72A3B29-B5F4-455A-85E3-4C6D84994378}" presName="spaceRect" presStyleCnt="0"/>
      <dgm:spPr/>
    </dgm:pt>
    <dgm:pt modelId="{B43802EA-5D45-4418-B5BC-3C16B4EDE43D}" type="pres">
      <dgm:prSet presAssocID="{E72A3B29-B5F4-455A-85E3-4C6D84994378}" presName="parTx" presStyleLbl="revTx" presStyleIdx="1" presStyleCnt="5">
        <dgm:presLayoutVars>
          <dgm:chMax val="0"/>
          <dgm:chPref val="0"/>
        </dgm:presLayoutVars>
      </dgm:prSet>
      <dgm:spPr/>
    </dgm:pt>
    <dgm:pt modelId="{CAD46DCA-BB38-474E-8560-9A6DAE3B0F8E}" type="pres">
      <dgm:prSet presAssocID="{E9860A83-7B0D-4386-BD2E-FE291C0581B0}" presName="sibTrans" presStyleCnt="0"/>
      <dgm:spPr/>
    </dgm:pt>
    <dgm:pt modelId="{3D28FDA2-6273-4A63-B3E9-92D8C982BBDA}" type="pres">
      <dgm:prSet presAssocID="{74748F9D-546A-4182-A5F9-E45432FB3E7E}" presName="compNode" presStyleCnt="0"/>
      <dgm:spPr/>
    </dgm:pt>
    <dgm:pt modelId="{885E2570-E4A6-4157-8778-67CEB06C34B2}" type="pres">
      <dgm:prSet presAssocID="{74748F9D-546A-4182-A5F9-E45432FB3E7E}" presName="bgRect" presStyleLbl="bgShp" presStyleIdx="2" presStyleCnt="5"/>
      <dgm:spPr>
        <a:solidFill>
          <a:schemeClr val="accent2"/>
        </a:solidFill>
      </dgm:spPr>
    </dgm:pt>
    <dgm:pt modelId="{182A0CE7-7247-4385-8EB7-9A1C60A6CF7A}" type="pres">
      <dgm:prSet presAssocID="{74748F9D-546A-4182-A5F9-E45432FB3E7E}" presName="iconRect" presStyleLbl="node1" presStyleIdx="2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6F6F00F-3809-4AFC-9592-EC27AC23A89D}" type="pres">
      <dgm:prSet presAssocID="{74748F9D-546A-4182-A5F9-E45432FB3E7E}" presName="spaceRect" presStyleCnt="0"/>
      <dgm:spPr/>
    </dgm:pt>
    <dgm:pt modelId="{AFC22850-8E7C-4239-976C-A984E1D5B148}" type="pres">
      <dgm:prSet presAssocID="{74748F9D-546A-4182-A5F9-E45432FB3E7E}" presName="parTx" presStyleLbl="revTx" presStyleIdx="2" presStyleCnt="5">
        <dgm:presLayoutVars>
          <dgm:chMax val="0"/>
          <dgm:chPref val="0"/>
        </dgm:presLayoutVars>
      </dgm:prSet>
      <dgm:spPr/>
    </dgm:pt>
    <dgm:pt modelId="{7F616E6E-BF16-4F5D-88FB-D95D3C65B996}" type="pres">
      <dgm:prSet presAssocID="{DA0AD271-DE69-46E2-A18C-D307E969F5E6}" presName="sibTrans" presStyleCnt="0"/>
      <dgm:spPr/>
    </dgm:pt>
    <dgm:pt modelId="{07C86252-F5E0-4B87-87BC-A9BB0DB36C5A}" type="pres">
      <dgm:prSet presAssocID="{ADF06DE5-71C0-47F2-AAC4-ACEB0BB64CD4}" presName="compNode" presStyleCnt="0"/>
      <dgm:spPr/>
    </dgm:pt>
    <dgm:pt modelId="{DB2E69C7-9997-48A1-B067-5A056AD122A1}" type="pres">
      <dgm:prSet presAssocID="{ADF06DE5-71C0-47F2-AAC4-ACEB0BB64CD4}" presName="bgRect" presStyleLbl="bgShp" presStyleIdx="3" presStyleCnt="5"/>
      <dgm:spPr>
        <a:solidFill>
          <a:schemeClr val="accent2"/>
        </a:solidFill>
      </dgm:spPr>
    </dgm:pt>
    <dgm:pt modelId="{52180524-802E-429F-90A0-C2BC8D414CC0}" type="pres">
      <dgm:prSet presAssocID="{ADF06DE5-71C0-47F2-AAC4-ACEB0BB64CD4}" presName="iconRect" presStyleLbl="node1" presStyleIdx="3" presStyleCnt="5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3519FD9A-CC55-459D-AC5A-84A2D37C4E1E}" type="pres">
      <dgm:prSet presAssocID="{ADF06DE5-71C0-47F2-AAC4-ACEB0BB64CD4}" presName="spaceRect" presStyleCnt="0"/>
      <dgm:spPr/>
    </dgm:pt>
    <dgm:pt modelId="{153DD3A5-CBBF-469D-9687-E1E25DEE6DAB}" type="pres">
      <dgm:prSet presAssocID="{ADF06DE5-71C0-47F2-AAC4-ACEB0BB64CD4}" presName="parTx" presStyleLbl="revTx" presStyleIdx="3" presStyleCnt="5">
        <dgm:presLayoutVars>
          <dgm:chMax val="0"/>
          <dgm:chPref val="0"/>
        </dgm:presLayoutVars>
      </dgm:prSet>
      <dgm:spPr/>
    </dgm:pt>
    <dgm:pt modelId="{FE8239AE-6D6C-4081-A754-0774CAF009AF}" type="pres">
      <dgm:prSet presAssocID="{39868C4D-F517-46FA-B1FE-59C8E690A64A}" presName="sibTrans" presStyleCnt="0"/>
      <dgm:spPr/>
    </dgm:pt>
    <dgm:pt modelId="{74B971E6-DD2B-46D5-89F8-E9F6E355A7B1}" type="pres">
      <dgm:prSet presAssocID="{E9C3B990-4944-4DA7-88C2-11B995328E37}" presName="compNode" presStyleCnt="0"/>
      <dgm:spPr/>
    </dgm:pt>
    <dgm:pt modelId="{6EEBB37B-19F9-41BD-859B-9B64D5C7EE73}" type="pres">
      <dgm:prSet presAssocID="{E9C3B990-4944-4DA7-88C2-11B995328E37}" presName="bgRect" presStyleLbl="bgShp" presStyleIdx="4" presStyleCnt="5"/>
      <dgm:spPr>
        <a:solidFill>
          <a:schemeClr val="accent2"/>
        </a:solidFill>
      </dgm:spPr>
    </dgm:pt>
    <dgm:pt modelId="{618D38B3-87AD-4D8F-90AF-D75FF435197A}" type="pres">
      <dgm:prSet presAssocID="{E9C3B990-4944-4DA7-88C2-11B995328E37}" presName="iconRect" presStyleLbl="node1" presStyleIdx="4" presStyleCnt="5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9ECEFE71-A42B-48AC-BFD7-EB461AAB06D5}" type="pres">
      <dgm:prSet presAssocID="{E9C3B990-4944-4DA7-88C2-11B995328E37}" presName="spaceRect" presStyleCnt="0"/>
      <dgm:spPr/>
    </dgm:pt>
    <dgm:pt modelId="{B1512EE8-C9DC-4888-8655-92A85BFCAB2F}" type="pres">
      <dgm:prSet presAssocID="{E9C3B990-4944-4DA7-88C2-11B995328E3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B7F560B-1A18-4207-88F4-CC5776B05673}" type="presOf" srcId="{ADF06DE5-71C0-47F2-AAC4-ACEB0BB64CD4}" destId="{153DD3A5-CBBF-469D-9687-E1E25DEE6DAB}" srcOrd="0" destOrd="0" presId="urn:microsoft.com/office/officeart/2018/2/layout/IconVerticalSolidList"/>
    <dgm:cxn modelId="{A0C3AE15-C4B8-42A2-A19E-0263904D17C4}" srcId="{68F5B0B5-8D16-46CC-8C42-4FB424ABE7F6}" destId="{E9C3B990-4944-4DA7-88C2-11B995328E37}" srcOrd="4" destOrd="0" parTransId="{ADB97203-B4D8-438A-B486-E2F782524B68}" sibTransId="{5F1A7A3B-6323-4F38-8F0D-C10FA134FD2B}"/>
    <dgm:cxn modelId="{68D15331-98A4-4760-B371-040460F747E2}" type="presOf" srcId="{68F5B0B5-8D16-46CC-8C42-4FB424ABE7F6}" destId="{A5285FE1-DCA5-46F6-8361-3CCCF4E6F86E}" srcOrd="0" destOrd="0" presId="urn:microsoft.com/office/officeart/2018/2/layout/IconVerticalSolidList"/>
    <dgm:cxn modelId="{99134C60-4CF8-4452-B6BF-2D5E9EA5BCFC}" type="presOf" srcId="{E72A3B29-B5F4-455A-85E3-4C6D84994378}" destId="{B43802EA-5D45-4418-B5BC-3C16B4EDE43D}" srcOrd="0" destOrd="0" presId="urn:microsoft.com/office/officeart/2018/2/layout/IconVerticalSolidList"/>
    <dgm:cxn modelId="{43102E65-0C2C-4913-8321-63328486C323}" srcId="{68F5B0B5-8D16-46CC-8C42-4FB424ABE7F6}" destId="{9C478734-96DF-4946-8FD9-F39BA561FACA}" srcOrd="0" destOrd="0" parTransId="{DE16B380-26A6-4004-9288-AB12CD855BFD}" sibTransId="{B897B028-BFE4-4136-AE2A-06FB3FAC3C05}"/>
    <dgm:cxn modelId="{3D0CEF45-0A30-421A-868C-1E385BC2AFF9}" type="presOf" srcId="{9C478734-96DF-4946-8FD9-F39BA561FACA}" destId="{7C3682FF-76DE-4A22-93E9-43803562270D}" srcOrd="0" destOrd="0" presId="urn:microsoft.com/office/officeart/2018/2/layout/IconVerticalSolidList"/>
    <dgm:cxn modelId="{F91F1766-9058-4784-B30A-C89691959142}" srcId="{68F5B0B5-8D16-46CC-8C42-4FB424ABE7F6}" destId="{74748F9D-546A-4182-A5F9-E45432FB3E7E}" srcOrd="2" destOrd="0" parTransId="{E33E543B-0800-4432-9977-5B542F732B62}" sibTransId="{DA0AD271-DE69-46E2-A18C-D307E969F5E6}"/>
    <dgm:cxn modelId="{C2CC6B88-EE7A-4486-8A9C-00F4477FFF02}" srcId="{68F5B0B5-8D16-46CC-8C42-4FB424ABE7F6}" destId="{ADF06DE5-71C0-47F2-AAC4-ACEB0BB64CD4}" srcOrd="3" destOrd="0" parTransId="{72B35B0C-1300-46B3-9E94-DB1F8F218AD3}" sibTransId="{39868C4D-F517-46FA-B1FE-59C8E690A64A}"/>
    <dgm:cxn modelId="{F9A829C3-FC30-424A-884C-B8EF20601339}" type="presOf" srcId="{74748F9D-546A-4182-A5F9-E45432FB3E7E}" destId="{AFC22850-8E7C-4239-976C-A984E1D5B148}" srcOrd="0" destOrd="0" presId="urn:microsoft.com/office/officeart/2018/2/layout/IconVerticalSolidList"/>
    <dgm:cxn modelId="{FBE09FC5-0E35-450D-BF5D-D5EE91383C05}" type="presOf" srcId="{E9C3B990-4944-4DA7-88C2-11B995328E37}" destId="{B1512EE8-C9DC-4888-8655-92A85BFCAB2F}" srcOrd="0" destOrd="0" presId="urn:microsoft.com/office/officeart/2018/2/layout/IconVerticalSolidList"/>
    <dgm:cxn modelId="{1077AEE1-FB46-4AE9-B7CD-09B4646EB0EA}" srcId="{68F5B0B5-8D16-46CC-8C42-4FB424ABE7F6}" destId="{E72A3B29-B5F4-455A-85E3-4C6D84994378}" srcOrd="1" destOrd="0" parTransId="{5C2FE3E8-DB18-4DBF-AAFA-C4251AA7D5DD}" sibTransId="{E9860A83-7B0D-4386-BD2E-FE291C0581B0}"/>
    <dgm:cxn modelId="{0EE3E373-7DAE-433B-8203-14E0F67DD628}" type="presParOf" srcId="{A5285FE1-DCA5-46F6-8361-3CCCF4E6F86E}" destId="{820AC3B5-1C6C-449B-AA35-41F0342E5A6C}" srcOrd="0" destOrd="0" presId="urn:microsoft.com/office/officeart/2018/2/layout/IconVerticalSolidList"/>
    <dgm:cxn modelId="{8D183958-B830-4298-B50C-AB674A2F3BC4}" type="presParOf" srcId="{820AC3B5-1C6C-449B-AA35-41F0342E5A6C}" destId="{1D418CA4-FC23-41C2-AA5C-19255BC7CF2B}" srcOrd="0" destOrd="0" presId="urn:microsoft.com/office/officeart/2018/2/layout/IconVerticalSolidList"/>
    <dgm:cxn modelId="{A18E9C34-8F11-4443-B9B3-3C31D97B14C2}" type="presParOf" srcId="{820AC3B5-1C6C-449B-AA35-41F0342E5A6C}" destId="{E9F37512-B2FD-403F-A297-EA79EB01A3C4}" srcOrd="1" destOrd="0" presId="urn:microsoft.com/office/officeart/2018/2/layout/IconVerticalSolidList"/>
    <dgm:cxn modelId="{CC7AE6F8-F6F3-47AC-B1EA-B07EAA325534}" type="presParOf" srcId="{820AC3B5-1C6C-449B-AA35-41F0342E5A6C}" destId="{C31BD2DC-789A-4D45-8D70-A61D331E5A73}" srcOrd="2" destOrd="0" presId="urn:microsoft.com/office/officeart/2018/2/layout/IconVerticalSolidList"/>
    <dgm:cxn modelId="{8916F168-5065-4C7E-A91E-A106D76CE368}" type="presParOf" srcId="{820AC3B5-1C6C-449B-AA35-41F0342E5A6C}" destId="{7C3682FF-76DE-4A22-93E9-43803562270D}" srcOrd="3" destOrd="0" presId="urn:microsoft.com/office/officeart/2018/2/layout/IconVerticalSolidList"/>
    <dgm:cxn modelId="{2AB785E6-8842-439A-BFC7-53965F66B6C4}" type="presParOf" srcId="{A5285FE1-DCA5-46F6-8361-3CCCF4E6F86E}" destId="{A5D9653F-5D61-4C5D-AD57-5A3ADC68103C}" srcOrd="1" destOrd="0" presId="urn:microsoft.com/office/officeart/2018/2/layout/IconVerticalSolidList"/>
    <dgm:cxn modelId="{E5AB8631-BEB4-4389-81C8-285971E140A5}" type="presParOf" srcId="{A5285FE1-DCA5-46F6-8361-3CCCF4E6F86E}" destId="{EFBF8DD3-FF76-4401-91A7-FE23A0D46B2B}" srcOrd="2" destOrd="0" presId="urn:microsoft.com/office/officeart/2018/2/layout/IconVerticalSolidList"/>
    <dgm:cxn modelId="{96CE5DC8-FED4-4C3A-946E-24B50519319A}" type="presParOf" srcId="{EFBF8DD3-FF76-4401-91A7-FE23A0D46B2B}" destId="{DDD46D76-9469-4E31-9104-19883B5E9A9C}" srcOrd="0" destOrd="0" presId="urn:microsoft.com/office/officeart/2018/2/layout/IconVerticalSolidList"/>
    <dgm:cxn modelId="{8FCEC5EF-1704-402A-A5AB-29A49D3ED54A}" type="presParOf" srcId="{EFBF8DD3-FF76-4401-91A7-FE23A0D46B2B}" destId="{2A883ECC-FA32-48BC-AE18-16BA22C55A2A}" srcOrd="1" destOrd="0" presId="urn:microsoft.com/office/officeart/2018/2/layout/IconVerticalSolidList"/>
    <dgm:cxn modelId="{53C6B2F8-CB69-4DD7-A642-304403A5BCD8}" type="presParOf" srcId="{EFBF8DD3-FF76-4401-91A7-FE23A0D46B2B}" destId="{EB4A75B6-77EC-49C4-9114-FA6CE2C0C891}" srcOrd="2" destOrd="0" presId="urn:microsoft.com/office/officeart/2018/2/layout/IconVerticalSolidList"/>
    <dgm:cxn modelId="{F7F2AE81-B5D3-4360-BBA9-2A75B1AD1971}" type="presParOf" srcId="{EFBF8DD3-FF76-4401-91A7-FE23A0D46B2B}" destId="{B43802EA-5D45-4418-B5BC-3C16B4EDE43D}" srcOrd="3" destOrd="0" presId="urn:microsoft.com/office/officeart/2018/2/layout/IconVerticalSolidList"/>
    <dgm:cxn modelId="{A3805D72-13C0-4B7F-A48E-989E81B4C1E8}" type="presParOf" srcId="{A5285FE1-DCA5-46F6-8361-3CCCF4E6F86E}" destId="{CAD46DCA-BB38-474E-8560-9A6DAE3B0F8E}" srcOrd="3" destOrd="0" presId="urn:microsoft.com/office/officeart/2018/2/layout/IconVerticalSolidList"/>
    <dgm:cxn modelId="{B37D050A-6147-4965-939D-70A050BA2811}" type="presParOf" srcId="{A5285FE1-DCA5-46F6-8361-3CCCF4E6F86E}" destId="{3D28FDA2-6273-4A63-B3E9-92D8C982BBDA}" srcOrd="4" destOrd="0" presId="urn:microsoft.com/office/officeart/2018/2/layout/IconVerticalSolidList"/>
    <dgm:cxn modelId="{C159E9A3-0C14-4D24-90C7-15EF9787AE76}" type="presParOf" srcId="{3D28FDA2-6273-4A63-B3E9-92D8C982BBDA}" destId="{885E2570-E4A6-4157-8778-67CEB06C34B2}" srcOrd="0" destOrd="0" presId="urn:microsoft.com/office/officeart/2018/2/layout/IconVerticalSolidList"/>
    <dgm:cxn modelId="{C735AFC0-1F50-48BE-BD60-6336391F0A31}" type="presParOf" srcId="{3D28FDA2-6273-4A63-B3E9-92D8C982BBDA}" destId="{182A0CE7-7247-4385-8EB7-9A1C60A6CF7A}" srcOrd="1" destOrd="0" presId="urn:microsoft.com/office/officeart/2018/2/layout/IconVerticalSolidList"/>
    <dgm:cxn modelId="{E1412E4E-423A-465B-8085-78BF0F37E13A}" type="presParOf" srcId="{3D28FDA2-6273-4A63-B3E9-92D8C982BBDA}" destId="{F6F6F00F-3809-4AFC-9592-EC27AC23A89D}" srcOrd="2" destOrd="0" presId="urn:microsoft.com/office/officeart/2018/2/layout/IconVerticalSolidList"/>
    <dgm:cxn modelId="{954D3F33-C2A0-4733-B764-932687ECE6B7}" type="presParOf" srcId="{3D28FDA2-6273-4A63-B3E9-92D8C982BBDA}" destId="{AFC22850-8E7C-4239-976C-A984E1D5B148}" srcOrd="3" destOrd="0" presId="urn:microsoft.com/office/officeart/2018/2/layout/IconVerticalSolidList"/>
    <dgm:cxn modelId="{D6AC1079-19D1-4194-9B0B-417E043774DC}" type="presParOf" srcId="{A5285FE1-DCA5-46F6-8361-3CCCF4E6F86E}" destId="{7F616E6E-BF16-4F5D-88FB-D95D3C65B996}" srcOrd="5" destOrd="0" presId="urn:microsoft.com/office/officeart/2018/2/layout/IconVerticalSolidList"/>
    <dgm:cxn modelId="{ED45F391-090A-4E26-9054-AB1B94DE8BA9}" type="presParOf" srcId="{A5285FE1-DCA5-46F6-8361-3CCCF4E6F86E}" destId="{07C86252-F5E0-4B87-87BC-A9BB0DB36C5A}" srcOrd="6" destOrd="0" presId="urn:microsoft.com/office/officeart/2018/2/layout/IconVerticalSolidList"/>
    <dgm:cxn modelId="{450C0624-444C-4F47-8619-50376A610360}" type="presParOf" srcId="{07C86252-F5E0-4B87-87BC-A9BB0DB36C5A}" destId="{DB2E69C7-9997-48A1-B067-5A056AD122A1}" srcOrd="0" destOrd="0" presId="urn:microsoft.com/office/officeart/2018/2/layout/IconVerticalSolidList"/>
    <dgm:cxn modelId="{0DD19143-0B83-4DDB-9BEE-4C6D852D9419}" type="presParOf" srcId="{07C86252-F5E0-4B87-87BC-A9BB0DB36C5A}" destId="{52180524-802E-429F-90A0-C2BC8D414CC0}" srcOrd="1" destOrd="0" presId="urn:microsoft.com/office/officeart/2018/2/layout/IconVerticalSolidList"/>
    <dgm:cxn modelId="{F689ABF7-00F7-46F2-B449-7579C0A6F489}" type="presParOf" srcId="{07C86252-F5E0-4B87-87BC-A9BB0DB36C5A}" destId="{3519FD9A-CC55-459D-AC5A-84A2D37C4E1E}" srcOrd="2" destOrd="0" presId="urn:microsoft.com/office/officeart/2018/2/layout/IconVerticalSolidList"/>
    <dgm:cxn modelId="{33CFB295-B0FD-410D-AD4E-A167D1B94882}" type="presParOf" srcId="{07C86252-F5E0-4B87-87BC-A9BB0DB36C5A}" destId="{153DD3A5-CBBF-469D-9687-E1E25DEE6DAB}" srcOrd="3" destOrd="0" presId="urn:microsoft.com/office/officeart/2018/2/layout/IconVerticalSolidList"/>
    <dgm:cxn modelId="{F77AC863-521F-46AC-B0BC-2DCB48E036F9}" type="presParOf" srcId="{A5285FE1-DCA5-46F6-8361-3CCCF4E6F86E}" destId="{FE8239AE-6D6C-4081-A754-0774CAF009AF}" srcOrd="7" destOrd="0" presId="urn:microsoft.com/office/officeart/2018/2/layout/IconVerticalSolidList"/>
    <dgm:cxn modelId="{274A3B70-F041-4E39-85F6-AFB8D431C1C8}" type="presParOf" srcId="{A5285FE1-DCA5-46F6-8361-3CCCF4E6F86E}" destId="{74B971E6-DD2B-46D5-89F8-E9F6E355A7B1}" srcOrd="8" destOrd="0" presId="urn:microsoft.com/office/officeart/2018/2/layout/IconVerticalSolidList"/>
    <dgm:cxn modelId="{C79021C0-86A1-4122-A395-B3B49B22D920}" type="presParOf" srcId="{74B971E6-DD2B-46D5-89F8-E9F6E355A7B1}" destId="{6EEBB37B-19F9-41BD-859B-9B64D5C7EE73}" srcOrd="0" destOrd="0" presId="urn:microsoft.com/office/officeart/2018/2/layout/IconVerticalSolidList"/>
    <dgm:cxn modelId="{57774475-F91E-4B83-932C-6BF04A88714E}" type="presParOf" srcId="{74B971E6-DD2B-46D5-89F8-E9F6E355A7B1}" destId="{618D38B3-87AD-4D8F-90AF-D75FF435197A}" srcOrd="1" destOrd="0" presId="urn:microsoft.com/office/officeart/2018/2/layout/IconVerticalSolidList"/>
    <dgm:cxn modelId="{88AD07A6-9C85-4438-A25F-990F1E3C6DC6}" type="presParOf" srcId="{74B971E6-DD2B-46D5-89F8-E9F6E355A7B1}" destId="{9ECEFE71-A42B-48AC-BFD7-EB461AAB06D5}" srcOrd="2" destOrd="0" presId="urn:microsoft.com/office/officeart/2018/2/layout/IconVerticalSolidList"/>
    <dgm:cxn modelId="{591C130B-4B87-4B9C-BCE7-9DB09815E9BA}" type="presParOf" srcId="{74B971E6-DD2B-46D5-89F8-E9F6E355A7B1}" destId="{B1512EE8-C9DC-4888-8655-92A85BFCAB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846A1B-2502-4FA8-A049-8279E763A82D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0BFBEBD-54AA-446D-9599-FC2C2BD15BA0}">
      <dgm:prSet/>
      <dgm:spPr/>
      <dgm:t>
        <a:bodyPr/>
        <a:lstStyle/>
        <a:p>
          <a:r>
            <a:rPr lang="en-US"/>
            <a:t>GOALS</a:t>
          </a:r>
        </a:p>
      </dgm:t>
    </dgm:pt>
    <dgm:pt modelId="{403E8EF6-0AA9-4A8F-9063-3E93FAE2DF3D}" type="parTrans" cxnId="{F85956A8-146F-42D5-95F5-12353480A307}">
      <dgm:prSet/>
      <dgm:spPr/>
      <dgm:t>
        <a:bodyPr/>
        <a:lstStyle/>
        <a:p>
          <a:endParaRPr lang="en-US"/>
        </a:p>
      </dgm:t>
    </dgm:pt>
    <dgm:pt modelId="{C923CCCA-FA05-40F5-AE47-84CA5BA086FA}" type="sibTrans" cxnId="{F85956A8-146F-42D5-95F5-12353480A307}">
      <dgm:prSet/>
      <dgm:spPr/>
      <dgm:t>
        <a:bodyPr/>
        <a:lstStyle/>
        <a:p>
          <a:endParaRPr lang="en-US"/>
        </a:p>
      </dgm:t>
    </dgm:pt>
    <dgm:pt modelId="{918D223E-A2A8-41F7-9D79-D1FEC94124F2}">
      <dgm:prSet/>
      <dgm:spPr/>
      <dgm:t>
        <a:bodyPr/>
        <a:lstStyle/>
        <a:p>
          <a:r>
            <a:rPr lang="en-US"/>
            <a:t>Spread correct, unbiased information about the program</a:t>
          </a:r>
        </a:p>
      </dgm:t>
    </dgm:pt>
    <dgm:pt modelId="{CC543490-CE7D-466F-9112-8B4BD455900F}" type="parTrans" cxnId="{DF0BD2DF-A04C-4776-8368-7234CDCD587C}">
      <dgm:prSet/>
      <dgm:spPr/>
      <dgm:t>
        <a:bodyPr/>
        <a:lstStyle/>
        <a:p>
          <a:endParaRPr lang="en-US"/>
        </a:p>
      </dgm:t>
    </dgm:pt>
    <dgm:pt modelId="{2E00B424-57CB-452B-B7D2-AC25AE815937}" type="sibTrans" cxnId="{DF0BD2DF-A04C-4776-8368-7234CDCD587C}">
      <dgm:prSet/>
      <dgm:spPr/>
      <dgm:t>
        <a:bodyPr/>
        <a:lstStyle/>
        <a:p>
          <a:endParaRPr lang="en-US"/>
        </a:p>
      </dgm:t>
    </dgm:pt>
    <dgm:pt modelId="{7C3D4E22-F598-478F-B4D4-F35A4A1BC473}">
      <dgm:prSet/>
      <dgm:spPr/>
      <dgm:t>
        <a:bodyPr/>
        <a:lstStyle/>
        <a:p>
          <a:r>
            <a:rPr lang="en-US"/>
            <a:t>Assist people through the application and verification process</a:t>
          </a:r>
        </a:p>
      </dgm:t>
    </dgm:pt>
    <dgm:pt modelId="{3FF4D173-EF90-4472-8665-2FFABEE24CBD}" type="parTrans" cxnId="{395F5EA3-D05F-4000-B90A-6E654179A693}">
      <dgm:prSet/>
      <dgm:spPr/>
      <dgm:t>
        <a:bodyPr/>
        <a:lstStyle/>
        <a:p>
          <a:endParaRPr lang="en-US"/>
        </a:p>
      </dgm:t>
    </dgm:pt>
    <dgm:pt modelId="{7214E898-3A4B-4E50-916D-6D59F8ED059B}" type="sibTrans" cxnId="{395F5EA3-D05F-4000-B90A-6E654179A693}">
      <dgm:prSet/>
      <dgm:spPr/>
      <dgm:t>
        <a:bodyPr/>
        <a:lstStyle/>
        <a:p>
          <a:endParaRPr lang="en-US"/>
        </a:p>
      </dgm:t>
    </dgm:pt>
    <dgm:pt modelId="{312E067A-F7D2-4D0D-8BED-F03DA0320055}">
      <dgm:prSet/>
      <dgm:spPr/>
      <dgm:t>
        <a:bodyPr/>
        <a:lstStyle/>
        <a:p>
          <a:r>
            <a:rPr lang="en-US"/>
            <a:t>Work in partnership with state and county social service offices</a:t>
          </a:r>
        </a:p>
      </dgm:t>
    </dgm:pt>
    <dgm:pt modelId="{465EB59B-8714-4E5C-A4A2-4D5FA675F799}" type="parTrans" cxnId="{A72AB45E-54B9-49D6-821C-D7B77B152CB8}">
      <dgm:prSet/>
      <dgm:spPr/>
      <dgm:t>
        <a:bodyPr/>
        <a:lstStyle/>
        <a:p>
          <a:endParaRPr lang="en-US"/>
        </a:p>
      </dgm:t>
    </dgm:pt>
    <dgm:pt modelId="{E6F19083-1B9F-4651-92C1-05AC5BDEFF37}" type="sibTrans" cxnId="{A72AB45E-54B9-49D6-821C-D7B77B152CB8}">
      <dgm:prSet/>
      <dgm:spPr/>
      <dgm:t>
        <a:bodyPr/>
        <a:lstStyle/>
        <a:p>
          <a:endParaRPr lang="en-US"/>
        </a:p>
      </dgm:t>
    </dgm:pt>
    <dgm:pt modelId="{2DB59453-926A-4436-BE64-C98D5A7EFB91}">
      <dgm:prSet/>
      <dgm:spPr/>
      <dgm:t>
        <a:bodyPr/>
        <a:lstStyle/>
        <a:p>
          <a:r>
            <a:rPr lang="en-US"/>
            <a:t>Provide bilingual support and create resources </a:t>
          </a:r>
        </a:p>
      </dgm:t>
    </dgm:pt>
    <dgm:pt modelId="{625F539A-90C8-4667-9AE7-095CEB445A43}" type="parTrans" cxnId="{BF27ABA2-3A1B-4BA1-853B-AA9DD966D8ED}">
      <dgm:prSet/>
      <dgm:spPr/>
      <dgm:t>
        <a:bodyPr/>
        <a:lstStyle/>
        <a:p>
          <a:endParaRPr lang="en-US"/>
        </a:p>
      </dgm:t>
    </dgm:pt>
    <dgm:pt modelId="{C09DF69F-68E2-41D7-A545-48109E33FE75}" type="sibTrans" cxnId="{BF27ABA2-3A1B-4BA1-853B-AA9DD966D8ED}">
      <dgm:prSet/>
      <dgm:spPr/>
      <dgm:t>
        <a:bodyPr/>
        <a:lstStyle/>
        <a:p>
          <a:endParaRPr lang="en-US"/>
        </a:p>
      </dgm:t>
    </dgm:pt>
    <dgm:pt modelId="{06B82D3C-7F12-4A8B-8313-1731D7B3CAB9}">
      <dgm:prSet/>
      <dgm:spPr/>
      <dgm:t>
        <a:bodyPr/>
        <a:lstStyle/>
        <a:p>
          <a:r>
            <a:rPr lang="en-US"/>
            <a:t>Help interpret county notices, problem solve, and overcome the three hurdles</a:t>
          </a:r>
        </a:p>
      </dgm:t>
    </dgm:pt>
    <dgm:pt modelId="{6EF58F1D-B9BD-42F9-B29D-1F2630FFE2E8}" type="parTrans" cxnId="{E05A9F78-E8BB-47C2-9BD9-023A8569E1B6}">
      <dgm:prSet/>
      <dgm:spPr/>
      <dgm:t>
        <a:bodyPr/>
        <a:lstStyle/>
        <a:p>
          <a:endParaRPr lang="en-US"/>
        </a:p>
      </dgm:t>
    </dgm:pt>
    <dgm:pt modelId="{2E992597-6758-46F1-BC4C-1159DF577C8A}" type="sibTrans" cxnId="{E05A9F78-E8BB-47C2-9BD9-023A8569E1B6}">
      <dgm:prSet/>
      <dgm:spPr/>
      <dgm:t>
        <a:bodyPr/>
        <a:lstStyle/>
        <a:p>
          <a:endParaRPr lang="en-US"/>
        </a:p>
      </dgm:t>
    </dgm:pt>
    <dgm:pt modelId="{17189B71-4B9B-4CED-98AB-5E61A22F532D}">
      <dgm:prSet/>
      <dgm:spPr/>
      <dgm:t>
        <a:bodyPr/>
        <a:lstStyle/>
        <a:p>
          <a:r>
            <a:rPr lang="en-US" b="1"/>
            <a:t>The Three Hurdles: </a:t>
          </a:r>
          <a:r>
            <a:rPr lang="en-US"/>
            <a:t>Application, Interview, and Verifications</a:t>
          </a:r>
        </a:p>
      </dgm:t>
    </dgm:pt>
    <dgm:pt modelId="{678A75D2-EB97-4C64-B010-2F1BF22400F9}" type="parTrans" cxnId="{5F805E88-8A41-4AA3-94D9-72943C2D1861}">
      <dgm:prSet/>
      <dgm:spPr/>
      <dgm:t>
        <a:bodyPr/>
        <a:lstStyle/>
        <a:p>
          <a:endParaRPr lang="en-US"/>
        </a:p>
      </dgm:t>
    </dgm:pt>
    <dgm:pt modelId="{133DC6F1-7C60-4839-B830-01A74DFEE2BD}" type="sibTrans" cxnId="{5F805E88-8A41-4AA3-94D9-72943C2D1861}">
      <dgm:prSet/>
      <dgm:spPr/>
      <dgm:t>
        <a:bodyPr/>
        <a:lstStyle/>
        <a:p>
          <a:endParaRPr lang="en-US"/>
        </a:p>
      </dgm:t>
    </dgm:pt>
    <dgm:pt modelId="{40678D42-0C97-49CC-8641-7B4681E680C6}" type="pres">
      <dgm:prSet presAssocID="{F0846A1B-2502-4FA8-A049-8279E763A82D}" presName="Name0" presStyleCnt="0">
        <dgm:presLayoutVars>
          <dgm:dir/>
          <dgm:animLvl val="lvl"/>
          <dgm:resizeHandles val="exact"/>
        </dgm:presLayoutVars>
      </dgm:prSet>
      <dgm:spPr/>
    </dgm:pt>
    <dgm:pt modelId="{4AE567FB-3D3B-454C-87E2-5CF30BB3D102}" type="pres">
      <dgm:prSet presAssocID="{E0BFBEBD-54AA-446D-9599-FC2C2BD15BA0}" presName="boxAndChildren" presStyleCnt="0"/>
      <dgm:spPr/>
    </dgm:pt>
    <dgm:pt modelId="{7F32A04D-33A5-4364-AE10-CB2E51438788}" type="pres">
      <dgm:prSet presAssocID="{E0BFBEBD-54AA-446D-9599-FC2C2BD15BA0}" presName="parentTextBox" presStyleLbl="alignNode1" presStyleIdx="0" presStyleCnt="1"/>
      <dgm:spPr/>
    </dgm:pt>
    <dgm:pt modelId="{8DFF8436-1C0B-4B21-8AE6-755D56D9FE10}" type="pres">
      <dgm:prSet presAssocID="{E0BFBEBD-54AA-446D-9599-FC2C2BD15BA0}" presName="descendantBox" presStyleLbl="bgAccFollowNode1" presStyleIdx="0" presStyleCnt="1"/>
      <dgm:spPr/>
    </dgm:pt>
  </dgm:ptLst>
  <dgm:cxnLst>
    <dgm:cxn modelId="{B3EA7701-274A-4AE3-820A-996C7A4FAE17}" type="presOf" srcId="{06B82D3C-7F12-4A8B-8313-1731D7B3CAB9}" destId="{8DFF8436-1C0B-4B21-8AE6-755D56D9FE10}" srcOrd="0" destOrd="4" presId="urn:microsoft.com/office/officeart/2016/7/layout/VerticalDownArrowProcess"/>
    <dgm:cxn modelId="{A72AB45E-54B9-49D6-821C-D7B77B152CB8}" srcId="{E0BFBEBD-54AA-446D-9599-FC2C2BD15BA0}" destId="{312E067A-F7D2-4D0D-8BED-F03DA0320055}" srcOrd="2" destOrd="0" parTransId="{465EB59B-8714-4E5C-A4A2-4D5FA675F799}" sibTransId="{E6F19083-1B9F-4651-92C1-05AC5BDEFF37}"/>
    <dgm:cxn modelId="{31AB5D78-4F88-415E-8F8D-A9856F1B7074}" type="presOf" srcId="{E0BFBEBD-54AA-446D-9599-FC2C2BD15BA0}" destId="{7F32A04D-33A5-4364-AE10-CB2E51438788}" srcOrd="0" destOrd="0" presId="urn:microsoft.com/office/officeart/2016/7/layout/VerticalDownArrowProcess"/>
    <dgm:cxn modelId="{E05A9F78-E8BB-47C2-9BD9-023A8569E1B6}" srcId="{E0BFBEBD-54AA-446D-9599-FC2C2BD15BA0}" destId="{06B82D3C-7F12-4A8B-8313-1731D7B3CAB9}" srcOrd="4" destOrd="0" parTransId="{6EF58F1D-B9BD-42F9-B29D-1F2630FFE2E8}" sibTransId="{2E992597-6758-46F1-BC4C-1159DF577C8A}"/>
    <dgm:cxn modelId="{0B0EFE78-7B64-4BF0-82DD-BC989659B2E7}" type="presOf" srcId="{918D223E-A2A8-41F7-9D79-D1FEC94124F2}" destId="{8DFF8436-1C0B-4B21-8AE6-755D56D9FE10}" srcOrd="0" destOrd="0" presId="urn:microsoft.com/office/officeart/2016/7/layout/VerticalDownArrowProcess"/>
    <dgm:cxn modelId="{44948E81-A42D-428D-A087-E6ACAA9E317E}" type="presOf" srcId="{2DB59453-926A-4436-BE64-C98D5A7EFB91}" destId="{8DFF8436-1C0B-4B21-8AE6-755D56D9FE10}" srcOrd="0" destOrd="3" presId="urn:microsoft.com/office/officeart/2016/7/layout/VerticalDownArrowProcess"/>
    <dgm:cxn modelId="{5F805E88-8A41-4AA3-94D9-72943C2D1861}" srcId="{06B82D3C-7F12-4A8B-8313-1731D7B3CAB9}" destId="{17189B71-4B9B-4CED-98AB-5E61A22F532D}" srcOrd="0" destOrd="0" parTransId="{678A75D2-EB97-4C64-B010-2F1BF22400F9}" sibTransId="{133DC6F1-7C60-4839-B830-01A74DFEE2BD}"/>
    <dgm:cxn modelId="{99E77596-6BF9-4EC5-BA6B-5D04A82BD4C6}" type="presOf" srcId="{7C3D4E22-F598-478F-B4D4-F35A4A1BC473}" destId="{8DFF8436-1C0B-4B21-8AE6-755D56D9FE10}" srcOrd="0" destOrd="1" presId="urn:microsoft.com/office/officeart/2016/7/layout/VerticalDownArrowProcess"/>
    <dgm:cxn modelId="{BF27ABA2-3A1B-4BA1-853B-AA9DD966D8ED}" srcId="{E0BFBEBD-54AA-446D-9599-FC2C2BD15BA0}" destId="{2DB59453-926A-4436-BE64-C98D5A7EFB91}" srcOrd="3" destOrd="0" parTransId="{625F539A-90C8-4667-9AE7-095CEB445A43}" sibTransId="{C09DF69F-68E2-41D7-A545-48109E33FE75}"/>
    <dgm:cxn modelId="{395F5EA3-D05F-4000-B90A-6E654179A693}" srcId="{E0BFBEBD-54AA-446D-9599-FC2C2BD15BA0}" destId="{7C3D4E22-F598-478F-B4D4-F35A4A1BC473}" srcOrd="1" destOrd="0" parTransId="{3FF4D173-EF90-4472-8665-2FFABEE24CBD}" sibTransId="{7214E898-3A4B-4E50-916D-6D59F8ED059B}"/>
    <dgm:cxn modelId="{F85956A8-146F-42D5-95F5-12353480A307}" srcId="{F0846A1B-2502-4FA8-A049-8279E763A82D}" destId="{E0BFBEBD-54AA-446D-9599-FC2C2BD15BA0}" srcOrd="0" destOrd="0" parTransId="{403E8EF6-0AA9-4A8F-9063-3E93FAE2DF3D}" sibTransId="{C923CCCA-FA05-40F5-AE47-84CA5BA086FA}"/>
    <dgm:cxn modelId="{5EB6ABB0-72CC-4C7A-B32D-779FF4077696}" type="presOf" srcId="{17189B71-4B9B-4CED-98AB-5E61A22F532D}" destId="{8DFF8436-1C0B-4B21-8AE6-755D56D9FE10}" srcOrd="0" destOrd="5" presId="urn:microsoft.com/office/officeart/2016/7/layout/VerticalDownArrowProcess"/>
    <dgm:cxn modelId="{FF63EAD8-4B03-407D-951A-0BA0458EB772}" type="presOf" srcId="{F0846A1B-2502-4FA8-A049-8279E763A82D}" destId="{40678D42-0C97-49CC-8641-7B4681E680C6}" srcOrd="0" destOrd="0" presId="urn:microsoft.com/office/officeart/2016/7/layout/VerticalDownArrowProcess"/>
    <dgm:cxn modelId="{DF0BD2DF-A04C-4776-8368-7234CDCD587C}" srcId="{E0BFBEBD-54AA-446D-9599-FC2C2BD15BA0}" destId="{918D223E-A2A8-41F7-9D79-D1FEC94124F2}" srcOrd="0" destOrd="0" parTransId="{CC543490-CE7D-466F-9112-8B4BD455900F}" sibTransId="{2E00B424-57CB-452B-B7D2-AC25AE815937}"/>
    <dgm:cxn modelId="{01B6A9F7-EF2E-433E-9FE8-F2A0FB911B1A}" type="presOf" srcId="{312E067A-F7D2-4D0D-8BED-F03DA0320055}" destId="{8DFF8436-1C0B-4B21-8AE6-755D56D9FE10}" srcOrd="0" destOrd="2" presId="urn:microsoft.com/office/officeart/2016/7/layout/VerticalDownArrowProcess"/>
    <dgm:cxn modelId="{976AC81F-0376-4ACC-B602-B503F47E6525}" type="presParOf" srcId="{40678D42-0C97-49CC-8641-7B4681E680C6}" destId="{4AE567FB-3D3B-454C-87E2-5CF30BB3D102}" srcOrd="0" destOrd="0" presId="urn:microsoft.com/office/officeart/2016/7/layout/VerticalDownArrowProcess"/>
    <dgm:cxn modelId="{29BE4C63-5F0A-4B6A-84B5-44A797DCC285}" type="presParOf" srcId="{4AE567FB-3D3B-454C-87E2-5CF30BB3D102}" destId="{7F32A04D-33A5-4364-AE10-CB2E51438788}" srcOrd="0" destOrd="0" presId="urn:microsoft.com/office/officeart/2016/7/layout/VerticalDownArrowProcess"/>
    <dgm:cxn modelId="{1F143546-06F5-4A1E-AB7E-AD8D8B681BBF}" type="presParOf" srcId="{4AE567FB-3D3B-454C-87E2-5CF30BB3D102}" destId="{8DFF8436-1C0B-4B21-8AE6-755D56D9FE10}" srcOrd="1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8D3918-A86E-49CF-9693-4173CD84DA9A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53F11E8-1CC4-40F1-8218-79DF5881F064}">
      <dgm:prSet/>
      <dgm:spPr/>
      <dgm:t>
        <a:bodyPr/>
        <a:lstStyle/>
        <a:p>
          <a:r>
            <a:rPr lang="en-US" dirty="0"/>
            <a:t>Outreach strategies</a:t>
          </a:r>
        </a:p>
      </dgm:t>
    </dgm:pt>
    <dgm:pt modelId="{5BE86812-E77D-46A4-A718-D4D7F841D1A3}" type="parTrans" cxnId="{90B0A10B-CE9A-4514-ABF7-B8D4ABA2BE59}">
      <dgm:prSet/>
      <dgm:spPr/>
      <dgm:t>
        <a:bodyPr/>
        <a:lstStyle/>
        <a:p>
          <a:endParaRPr lang="en-US"/>
        </a:p>
      </dgm:t>
    </dgm:pt>
    <dgm:pt modelId="{31466929-81B0-4C86-82C9-CF1785BB7680}" type="sibTrans" cxnId="{90B0A10B-CE9A-4514-ABF7-B8D4ABA2BE59}">
      <dgm:prSet/>
      <dgm:spPr/>
      <dgm:t>
        <a:bodyPr/>
        <a:lstStyle/>
        <a:p>
          <a:endParaRPr lang="en-US"/>
        </a:p>
      </dgm:t>
    </dgm:pt>
    <dgm:pt modelId="{098CA52C-120B-44AE-A9D3-AAB82B02D268}">
      <dgm:prSet/>
      <dgm:spPr/>
      <dgm:t>
        <a:bodyPr/>
        <a:lstStyle/>
        <a:p>
          <a:r>
            <a:rPr lang="en-US" dirty="0"/>
            <a:t>Get the conversation going – destigmatize CalFresh</a:t>
          </a:r>
        </a:p>
      </dgm:t>
    </dgm:pt>
    <dgm:pt modelId="{F6BB0BC5-38F5-46DD-A237-A5BDF15D2AD1}" type="parTrans" cxnId="{E33BFC73-E0D6-4F0B-80D2-7DE41CAC9243}">
      <dgm:prSet/>
      <dgm:spPr/>
      <dgm:t>
        <a:bodyPr/>
        <a:lstStyle/>
        <a:p>
          <a:endParaRPr lang="en-US"/>
        </a:p>
      </dgm:t>
    </dgm:pt>
    <dgm:pt modelId="{39561435-B66D-4A62-BB4F-0B48F838C75A}" type="sibTrans" cxnId="{E33BFC73-E0D6-4F0B-80D2-7DE41CAC9243}">
      <dgm:prSet/>
      <dgm:spPr/>
      <dgm:t>
        <a:bodyPr/>
        <a:lstStyle/>
        <a:p>
          <a:endParaRPr lang="en-US"/>
        </a:p>
      </dgm:t>
    </dgm:pt>
    <dgm:pt modelId="{9CA0C777-1E0A-4506-B688-99DD69FBAAB7}">
      <dgm:prSet/>
      <dgm:spPr/>
      <dgm:t>
        <a:bodyPr/>
        <a:lstStyle/>
        <a:p>
          <a:r>
            <a:rPr lang="en-US" dirty="0"/>
            <a:t>Campus guest panelist – </a:t>
          </a:r>
          <a:r>
            <a:rPr lang="en-US" i="1" dirty="0"/>
            <a:t>campus TBD</a:t>
          </a:r>
        </a:p>
      </dgm:t>
    </dgm:pt>
    <dgm:pt modelId="{537F7E80-25F2-4A84-ADFB-22D8521E231E}" type="parTrans" cxnId="{08C18DD2-6DB0-47E7-8427-7C83B640CA42}">
      <dgm:prSet/>
      <dgm:spPr/>
      <dgm:t>
        <a:bodyPr/>
        <a:lstStyle/>
        <a:p>
          <a:endParaRPr lang="en-US"/>
        </a:p>
      </dgm:t>
    </dgm:pt>
    <dgm:pt modelId="{76B4DAAB-06E3-4B92-AE14-A3628EF76ABB}" type="sibTrans" cxnId="{08C18DD2-6DB0-47E7-8427-7C83B640CA42}">
      <dgm:prSet/>
      <dgm:spPr/>
      <dgm:t>
        <a:bodyPr/>
        <a:lstStyle/>
        <a:p>
          <a:endParaRPr lang="en-US"/>
        </a:p>
      </dgm:t>
    </dgm:pt>
    <dgm:pt modelId="{27F6662F-4598-4BFC-90ED-92B0284E1EEA}">
      <dgm:prSet/>
      <dgm:spPr/>
      <dgm:t>
        <a:bodyPr/>
        <a:lstStyle/>
        <a:p>
          <a:r>
            <a:rPr lang="en-US" dirty="0"/>
            <a:t>Outreach toolkits &amp; outreach materials</a:t>
          </a:r>
        </a:p>
      </dgm:t>
    </dgm:pt>
    <dgm:pt modelId="{D7CC812D-234C-413C-AB10-D3C316A2480A}" type="parTrans" cxnId="{DD6E2B95-D21A-4070-930F-666CC3DE761E}">
      <dgm:prSet/>
      <dgm:spPr/>
      <dgm:t>
        <a:bodyPr/>
        <a:lstStyle/>
        <a:p>
          <a:endParaRPr lang="en-US"/>
        </a:p>
      </dgm:t>
    </dgm:pt>
    <dgm:pt modelId="{E90D8F33-4989-47F9-8952-D23475C5502D}" type="sibTrans" cxnId="{DD6E2B95-D21A-4070-930F-666CC3DE761E}">
      <dgm:prSet/>
      <dgm:spPr/>
      <dgm:t>
        <a:bodyPr/>
        <a:lstStyle/>
        <a:p>
          <a:endParaRPr lang="en-US"/>
        </a:p>
      </dgm:t>
    </dgm:pt>
    <dgm:pt modelId="{E9A73F84-7102-4D2C-8E8F-84E09830C7F2}">
      <dgm:prSet/>
      <dgm:spPr/>
      <dgm:t>
        <a:bodyPr/>
        <a:lstStyle/>
        <a:p>
          <a:r>
            <a:rPr lang="en-US" dirty="0"/>
            <a:t>CalFresh Outreach student ambassadors pilot</a:t>
          </a:r>
        </a:p>
      </dgm:t>
    </dgm:pt>
    <dgm:pt modelId="{55D8564E-6DD6-4DF4-8A22-A5AB9CBA395D}" type="parTrans" cxnId="{85051743-A964-4C52-A802-CDDC2BB0A8C8}">
      <dgm:prSet/>
      <dgm:spPr/>
      <dgm:t>
        <a:bodyPr/>
        <a:lstStyle/>
        <a:p>
          <a:endParaRPr lang="en-US"/>
        </a:p>
      </dgm:t>
    </dgm:pt>
    <dgm:pt modelId="{03252419-AAD6-4DF1-8AD7-07F269802506}" type="sibTrans" cxnId="{85051743-A964-4C52-A802-CDDC2BB0A8C8}">
      <dgm:prSet/>
      <dgm:spPr/>
      <dgm:t>
        <a:bodyPr/>
        <a:lstStyle/>
        <a:p>
          <a:endParaRPr lang="en-US"/>
        </a:p>
      </dgm:t>
    </dgm:pt>
    <dgm:pt modelId="{AD915A12-C518-4374-ABE7-C7A4EC2ED43B}" type="pres">
      <dgm:prSet presAssocID="{838D3918-A86E-49CF-9693-4173CD84DA9A}" presName="vert0" presStyleCnt="0">
        <dgm:presLayoutVars>
          <dgm:dir/>
          <dgm:animOne val="branch"/>
          <dgm:animLvl val="lvl"/>
        </dgm:presLayoutVars>
      </dgm:prSet>
      <dgm:spPr/>
    </dgm:pt>
    <dgm:pt modelId="{E3DDC068-C790-47DB-894D-4EAF080FBFAA}" type="pres">
      <dgm:prSet presAssocID="{553F11E8-1CC4-40F1-8218-79DF5881F064}" presName="thickLine" presStyleLbl="alignNode1" presStyleIdx="0" presStyleCnt="5"/>
      <dgm:spPr/>
    </dgm:pt>
    <dgm:pt modelId="{43500400-509C-4AF6-939D-6254559F1C69}" type="pres">
      <dgm:prSet presAssocID="{553F11E8-1CC4-40F1-8218-79DF5881F064}" presName="horz1" presStyleCnt="0"/>
      <dgm:spPr/>
    </dgm:pt>
    <dgm:pt modelId="{7C839E81-DC32-4BBB-992F-1AE6C8EC9077}" type="pres">
      <dgm:prSet presAssocID="{553F11E8-1CC4-40F1-8218-79DF5881F064}" presName="tx1" presStyleLbl="revTx" presStyleIdx="0" presStyleCnt="5"/>
      <dgm:spPr/>
    </dgm:pt>
    <dgm:pt modelId="{5F786E19-4B7F-4B3D-966A-A9DBB713CCB5}" type="pres">
      <dgm:prSet presAssocID="{553F11E8-1CC4-40F1-8218-79DF5881F064}" presName="vert1" presStyleCnt="0"/>
      <dgm:spPr/>
    </dgm:pt>
    <dgm:pt modelId="{26AF278A-4548-42B9-9741-10AE45F7EE7E}" type="pres">
      <dgm:prSet presAssocID="{098CA52C-120B-44AE-A9D3-AAB82B02D268}" presName="thickLine" presStyleLbl="alignNode1" presStyleIdx="1" presStyleCnt="5"/>
      <dgm:spPr/>
    </dgm:pt>
    <dgm:pt modelId="{919359B8-B570-4216-9F10-84A4D13DBE09}" type="pres">
      <dgm:prSet presAssocID="{098CA52C-120B-44AE-A9D3-AAB82B02D268}" presName="horz1" presStyleCnt="0"/>
      <dgm:spPr/>
    </dgm:pt>
    <dgm:pt modelId="{4BF50C96-1C34-4FE0-8CA7-4F6FA12057E4}" type="pres">
      <dgm:prSet presAssocID="{098CA52C-120B-44AE-A9D3-AAB82B02D268}" presName="tx1" presStyleLbl="revTx" presStyleIdx="1" presStyleCnt="5"/>
      <dgm:spPr/>
    </dgm:pt>
    <dgm:pt modelId="{2F230D8B-E133-4CE6-A1EC-0721A8EE5F54}" type="pres">
      <dgm:prSet presAssocID="{098CA52C-120B-44AE-A9D3-AAB82B02D268}" presName="vert1" presStyleCnt="0"/>
      <dgm:spPr/>
    </dgm:pt>
    <dgm:pt modelId="{F1F9A605-CDC3-4A66-B909-E1BA8FED8120}" type="pres">
      <dgm:prSet presAssocID="{9CA0C777-1E0A-4506-B688-99DD69FBAAB7}" presName="thickLine" presStyleLbl="alignNode1" presStyleIdx="2" presStyleCnt="5"/>
      <dgm:spPr/>
    </dgm:pt>
    <dgm:pt modelId="{1102254F-8DB0-4D78-9B1B-50973398DB9B}" type="pres">
      <dgm:prSet presAssocID="{9CA0C777-1E0A-4506-B688-99DD69FBAAB7}" presName="horz1" presStyleCnt="0"/>
      <dgm:spPr/>
    </dgm:pt>
    <dgm:pt modelId="{FEA2F37C-FA8D-4A0B-A9DD-C48FCE7BD6B7}" type="pres">
      <dgm:prSet presAssocID="{9CA0C777-1E0A-4506-B688-99DD69FBAAB7}" presName="tx1" presStyleLbl="revTx" presStyleIdx="2" presStyleCnt="5"/>
      <dgm:spPr/>
    </dgm:pt>
    <dgm:pt modelId="{909F568A-9232-470B-BCB9-AB09E04A5506}" type="pres">
      <dgm:prSet presAssocID="{9CA0C777-1E0A-4506-B688-99DD69FBAAB7}" presName="vert1" presStyleCnt="0"/>
      <dgm:spPr/>
    </dgm:pt>
    <dgm:pt modelId="{2CD7AA81-FD82-459C-98D1-F1E228BEA57D}" type="pres">
      <dgm:prSet presAssocID="{27F6662F-4598-4BFC-90ED-92B0284E1EEA}" presName="thickLine" presStyleLbl="alignNode1" presStyleIdx="3" presStyleCnt="5"/>
      <dgm:spPr/>
    </dgm:pt>
    <dgm:pt modelId="{5774F776-FBA4-49AB-9DBF-D5BF28CADC8C}" type="pres">
      <dgm:prSet presAssocID="{27F6662F-4598-4BFC-90ED-92B0284E1EEA}" presName="horz1" presStyleCnt="0"/>
      <dgm:spPr/>
    </dgm:pt>
    <dgm:pt modelId="{44D7809B-8779-4621-BB88-6C764E87D0FE}" type="pres">
      <dgm:prSet presAssocID="{27F6662F-4598-4BFC-90ED-92B0284E1EEA}" presName="tx1" presStyleLbl="revTx" presStyleIdx="3" presStyleCnt="5"/>
      <dgm:spPr/>
    </dgm:pt>
    <dgm:pt modelId="{F4C8ABCD-E382-4241-A1EC-07A5E74C2B96}" type="pres">
      <dgm:prSet presAssocID="{27F6662F-4598-4BFC-90ED-92B0284E1EEA}" presName="vert1" presStyleCnt="0"/>
      <dgm:spPr/>
    </dgm:pt>
    <dgm:pt modelId="{D32B7CAA-C3CE-4B27-A2A4-E40A35060D94}" type="pres">
      <dgm:prSet presAssocID="{E9A73F84-7102-4D2C-8E8F-84E09830C7F2}" presName="thickLine" presStyleLbl="alignNode1" presStyleIdx="4" presStyleCnt="5"/>
      <dgm:spPr/>
    </dgm:pt>
    <dgm:pt modelId="{B19FA95C-A262-4439-B7D6-B2C5DD8081BF}" type="pres">
      <dgm:prSet presAssocID="{E9A73F84-7102-4D2C-8E8F-84E09830C7F2}" presName="horz1" presStyleCnt="0"/>
      <dgm:spPr/>
    </dgm:pt>
    <dgm:pt modelId="{2A274ED0-BB0E-4D27-9DDD-BB7F66B56C4D}" type="pres">
      <dgm:prSet presAssocID="{E9A73F84-7102-4D2C-8E8F-84E09830C7F2}" presName="tx1" presStyleLbl="revTx" presStyleIdx="4" presStyleCnt="5"/>
      <dgm:spPr/>
    </dgm:pt>
    <dgm:pt modelId="{E27A602D-CD83-4CD4-80BA-114A6C69A852}" type="pres">
      <dgm:prSet presAssocID="{E9A73F84-7102-4D2C-8E8F-84E09830C7F2}" presName="vert1" presStyleCnt="0"/>
      <dgm:spPr/>
    </dgm:pt>
  </dgm:ptLst>
  <dgm:cxnLst>
    <dgm:cxn modelId="{90B0A10B-CE9A-4514-ABF7-B8D4ABA2BE59}" srcId="{838D3918-A86E-49CF-9693-4173CD84DA9A}" destId="{553F11E8-1CC4-40F1-8218-79DF5881F064}" srcOrd="0" destOrd="0" parTransId="{5BE86812-E77D-46A4-A718-D4D7F841D1A3}" sibTransId="{31466929-81B0-4C86-82C9-CF1785BB7680}"/>
    <dgm:cxn modelId="{F4F03B2A-27A3-4BF7-A34B-5BDF9FEF8A14}" type="presOf" srcId="{098CA52C-120B-44AE-A9D3-AAB82B02D268}" destId="{4BF50C96-1C34-4FE0-8CA7-4F6FA12057E4}" srcOrd="0" destOrd="0" presId="urn:microsoft.com/office/officeart/2008/layout/LinedList"/>
    <dgm:cxn modelId="{85051743-A964-4C52-A802-CDDC2BB0A8C8}" srcId="{838D3918-A86E-49CF-9693-4173CD84DA9A}" destId="{E9A73F84-7102-4D2C-8E8F-84E09830C7F2}" srcOrd="4" destOrd="0" parTransId="{55D8564E-6DD6-4DF4-8A22-A5AB9CBA395D}" sibTransId="{03252419-AAD6-4DF1-8AD7-07F269802506}"/>
    <dgm:cxn modelId="{07AE7849-C806-4B9D-A143-8CA02F9DA5DF}" type="presOf" srcId="{9CA0C777-1E0A-4506-B688-99DD69FBAAB7}" destId="{FEA2F37C-FA8D-4A0B-A9DD-C48FCE7BD6B7}" srcOrd="0" destOrd="0" presId="urn:microsoft.com/office/officeart/2008/layout/LinedList"/>
    <dgm:cxn modelId="{E33BFC73-E0D6-4F0B-80D2-7DE41CAC9243}" srcId="{838D3918-A86E-49CF-9693-4173CD84DA9A}" destId="{098CA52C-120B-44AE-A9D3-AAB82B02D268}" srcOrd="1" destOrd="0" parTransId="{F6BB0BC5-38F5-46DD-A237-A5BDF15D2AD1}" sibTransId="{39561435-B66D-4A62-BB4F-0B48F838C75A}"/>
    <dgm:cxn modelId="{9C23277E-899D-4FB8-B343-5F22AAD087BC}" type="presOf" srcId="{553F11E8-1CC4-40F1-8218-79DF5881F064}" destId="{7C839E81-DC32-4BBB-992F-1AE6C8EC9077}" srcOrd="0" destOrd="0" presId="urn:microsoft.com/office/officeart/2008/layout/LinedList"/>
    <dgm:cxn modelId="{F7E14F84-F6C3-4EAA-8E9C-F57D25E6CF3D}" type="presOf" srcId="{E9A73F84-7102-4D2C-8E8F-84E09830C7F2}" destId="{2A274ED0-BB0E-4D27-9DDD-BB7F66B56C4D}" srcOrd="0" destOrd="0" presId="urn:microsoft.com/office/officeart/2008/layout/LinedList"/>
    <dgm:cxn modelId="{DD6E2B95-D21A-4070-930F-666CC3DE761E}" srcId="{838D3918-A86E-49CF-9693-4173CD84DA9A}" destId="{27F6662F-4598-4BFC-90ED-92B0284E1EEA}" srcOrd="3" destOrd="0" parTransId="{D7CC812D-234C-413C-AB10-D3C316A2480A}" sibTransId="{E90D8F33-4989-47F9-8952-D23475C5502D}"/>
    <dgm:cxn modelId="{AA8801AD-2104-48AB-816A-B501BA232BFD}" type="presOf" srcId="{838D3918-A86E-49CF-9693-4173CD84DA9A}" destId="{AD915A12-C518-4374-ABE7-C7A4EC2ED43B}" srcOrd="0" destOrd="0" presId="urn:microsoft.com/office/officeart/2008/layout/LinedList"/>
    <dgm:cxn modelId="{35E80AB1-45BC-4E5F-94DE-89879B812056}" type="presOf" srcId="{27F6662F-4598-4BFC-90ED-92B0284E1EEA}" destId="{44D7809B-8779-4621-BB88-6C764E87D0FE}" srcOrd="0" destOrd="0" presId="urn:microsoft.com/office/officeart/2008/layout/LinedList"/>
    <dgm:cxn modelId="{08C18DD2-6DB0-47E7-8427-7C83B640CA42}" srcId="{838D3918-A86E-49CF-9693-4173CD84DA9A}" destId="{9CA0C777-1E0A-4506-B688-99DD69FBAAB7}" srcOrd="2" destOrd="0" parTransId="{537F7E80-25F2-4A84-ADFB-22D8521E231E}" sibTransId="{76B4DAAB-06E3-4B92-AE14-A3628EF76ABB}"/>
    <dgm:cxn modelId="{F251AF56-C522-451E-8E49-0B00680E7854}" type="presParOf" srcId="{AD915A12-C518-4374-ABE7-C7A4EC2ED43B}" destId="{E3DDC068-C790-47DB-894D-4EAF080FBFAA}" srcOrd="0" destOrd="0" presId="urn:microsoft.com/office/officeart/2008/layout/LinedList"/>
    <dgm:cxn modelId="{47744A21-F58D-4657-AD97-7346F2A3C1A3}" type="presParOf" srcId="{AD915A12-C518-4374-ABE7-C7A4EC2ED43B}" destId="{43500400-509C-4AF6-939D-6254559F1C69}" srcOrd="1" destOrd="0" presId="urn:microsoft.com/office/officeart/2008/layout/LinedList"/>
    <dgm:cxn modelId="{15099B3B-25F9-4DD9-964E-C2D6DCAB2D37}" type="presParOf" srcId="{43500400-509C-4AF6-939D-6254559F1C69}" destId="{7C839E81-DC32-4BBB-992F-1AE6C8EC9077}" srcOrd="0" destOrd="0" presId="urn:microsoft.com/office/officeart/2008/layout/LinedList"/>
    <dgm:cxn modelId="{4185B8A0-B0E1-45D9-AF39-08E976848D43}" type="presParOf" srcId="{43500400-509C-4AF6-939D-6254559F1C69}" destId="{5F786E19-4B7F-4B3D-966A-A9DBB713CCB5}" srcOrd="1" destOrd="0" presId="urn:microsoft.com/office/officeart/2008/layout/LinedList"/>
    <dgm:cxn modelId="{E96CD53C-B714-45B4-9488-EED685298BCC}" type="presParOf" srcId="{AD915A12-C518-4374-ABE7-C7A4EC2ED43B}" destId="{26AF278A-4548-42B9-9741-10AE45F7EE7E}" srcOrd="2" destOrd="0" presId="urn:microsoft.com/office/officeart/2008/layout/LinedList"/>
    <dgm:cxn modelId="{E5C53FEC-36CD-4262-8BE0-4B781E640D42}" type="presParOf" srcId="{AD915A12-C518-4374-ABE7-C7A4EC2ED43B}" destId="{919359B8-B570-4216-9F10-84A4D13DBE09}" srcOrd="3" destOrd="0" presId="urn:microsoft.com/office/officeart/2008/layout/LinedList"/>
    <dgm:cxn modelId="{E874DC2B-9B28-4520-9B1C-25BF33AD65F0}" type="presParOf" srcId="{919359B8-B570-4216-9F10-84A4D13DBE09}" destId="{4BF50C96-1C34-4FE0-8CA7-4F6FA12057E4}" srcOrd="0" destOrd="0" presId="urn:microsoft.com/office/officeart/2008/layout/LinedList"/>
    <dgm:cxn modelId="{CB3F5759-E7A2-42E1-923A-95BAA6C6C247}" type="presParOf" srcId="{919359B8-B570-4216-9F10-84A4D13DBE09}" destId="{2F230D8B-E133-4CE6-A1EC-0721A8EE5F54}" srcOrd="1" destOrd="0" presId="urn:microsoft.com/office/officeart/2008/layout/LinedList"/>
    <dgm:cxn modelId="{D5C8E476-B41B-4BCA-83D9-6A35FE9C3D14}" type="presParOf" srcId="{AD915A12-C518-4374-ABE7-C7A4EC2ED43B}" destId="{F1F9A605-CDC3-4A66-B909-E1BA8FED8120}" srcOrd="4" destOrd="0" presId="urn:microsoft.com/office/officeart/2008/layout/LinedList"/>
    <dgm:cxn modelId="{6F9C2518-4DF1-4222-8789-0677D3041B5B}" type="presParOf" srcId="{AD915A12-C518-4374-ABE7-C7A4EC2ED43B}" destId="{1102254F-8DB0-4D78-9B1B-50973398DB9B}" srcOrd="5" destOrd="0" presId="urn:microsoft.com/office/officeart/2008/layout/LinedList"/>
    <dgm:cxn modelId="{27B2DFED-9537-4372-9378-4FDF1E61042A}" type="presParOf" srcId="{1102254F-8DB0-4D78-9B1B-50973398DB9B}" destId="{FEA2F37C-FA8D-4A0B-A9DD-C48FCE7BD6B7}" srcOrd="0" destOrd="0" presId="urn:microsoft.com/office/officeart/2008/layout/LinedList"/>
    <dgm:cxn modelId="{2CFF4B49-59A2-4D51-9ACD-DA25F63C1B15}" type="presParOf" srcId="{1102254F-8DB0-4D78-9B1B-50973398DB9B}" destId="{909F568A-9232-470B-BCB9-AB09E04A5506}" srcOrd="1" destOrd="0" presId="urn:microsoft.com/office/officeart/2008/layout/LinedList"/>
    <dgm:cxn modelId="{BFDF3F3D-2EAC-490A-B2B5-990089EDCFFB}" type="presParOf" srcId="{AD915A12-C518-4374-ABE7-C7A4EC2ED43B}" destId="{2CD7AA81-FD82-459C-98D1-F1E228BEA57D}" srcOrd="6" destOrd="0" presId="urn:microsoft.com/office/officeart/2008/layout/LinedList"/>
    <dgm:cxn modelId="{373B12D5-7574-494C-B796-92A33DB27C52}" type="presParOf" srcId="{AD915A12-C518-4374-ABE7-C7A4EC2ED43B}" destId="{5774F776-FBA4-49AB-9DBF-D5BF28CADC8C}" srcOrd="7" destOrd="0" presId="urn:microsoft.com/office/officeart/2008/layout/LinedList"/>
    <dgm:cxn modelId="{F1FFBAC7-4FB8-4B4C-A298-478C4D33F0DB}" type="presParOf" srcId="{5774F776-FBA4-49AB-9DBF-D5BF28CADC8C}" destId="{44D7809B-8779-4621-BB88-6C764E87D0FE}" srcOrd="0" destOrd="0" presId="urn:microsoft.com/office/officeart/2008/layout/LinedList"/>
    <dgm:cxn modelId="{F393A7C5-91EC-41BB-A674-725F8CE87AE5}" type="presParOf" srcId="{5774F776-FBA4-49AB-9DBF-D5BF28CADC8C}" destId="{F4C8ABCD-E382-4241-A1EC-07A5E74C2B96}" srcOrd="1" destOrd="0" presId="urn:microsoft.com/office/officeart/2008/layout/LinedList"/>
    <dgm:cxn modelId="{0BE4411A-ECEF-4CA6-B22E-722A8CEB44F1}" type="presParOf" srcId="{AD915A12-C518-4374-ABE7-C7A4EC2ED43B}" destId="{D32B7CAA-C3CE-4B27-A2A4-E40A35060D94}" srcOrd="8" destOrd="0" presId="urn:microsoft.com/office/officeart/2008/layout/LinedList"/>
    <dgm:cxn modelId="{8BCEC576-3CEA-47EB-B73B-5938DF109828}" type="presParOf" srcId="{AD915A12-C518-4374-ABE7-C7A4EC2ED43B}" destId="{B19FA95C-A262-4439-B7D6-B2C5DD8081BF}" srcOrd="9" destOrd="0" presId="urn:microsoft.com/office/officeart/2008/layout/LinedList"/>
    <dgm:cxn modelId="{2EF9080F-7732-4669-A9AD-E2FD88A95D9A}" type="presParOf" srcId="{B19FA95C-A262-4439-B7D6-B2C5DD8081BF}" destId="{2A274ED0-BB0E-4D27-9DDD-BB7F66B56C4D}" srcOrd="0" destOrd="0" presId="urn:microsoft.com/office/officeart/2008/layout/LinedList"/>
    <dgm:cxn modelId="{8E674884-F136-4830-8DBA-E8D3DA8C81EB}" type="presParOf" srcId="{B19FA95C-A262-4439-B7D6-B2C5DD8081BF}" destId="{E27A602D-CD83-4CD4-80BA-114A6C69A8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1E7B8-131E-49D2-ACC8-C2397723FF08}">
      <dsp:nvSpPr>
        <dsp:cNvPr id="0" name=""/>
        <dsp:cNvSpPr/>
      </dsp:nvSpPr>
      <dsp:spPr>
        <a:xfrm>
          <a:off x="0" y="358833"/>
          <a:ext cx="6471861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827E4-291D-41CB-840C-2B594E132DB8}">
      <dsp:nvSpPr>
        <dsp:cNvPr id="0" name=""/>
        <dsp:cNvSpPr/>
      </dsp:nvSpPr>
      <dsp:spPr>
        <a:xfrm>
          <a:off x="323593" y="93153"/>
          <a:ext cx="453030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35" tIns="0" rIns="17123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History of the work and current efforts</a:t>
          </a:r>
        </a:p>
      </dsp:txBody>
      <dsp:txXfrm>
        <a:off x="349532" y="119092"/>
        <a:ext cx="4478424" cy="479482"/>
      </dsp:txXfrm>
    </dsp:sp>
    <dsp:sp modelId="{310487B6-20D8-48D3-AD98-D6A386EBEC30}">
      <dsp:nvSpPr>
        <dsp:cNvPr id="0" name=""/>
        <dsp:cNvSpPr/>
      </dsp:nvSpPr>
      <dsp:spPr>
        <a:xfrm>
          <a:off x="0" y="1175313"/>
          <a:ext cx="6471861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3F46E-2CFE-4D3D-B1F6-DC4B123A8568}">
      <dsp:nvSpPr>
        <dsp:cNvPr id="0" name=""/>
        <dsp:cNvSpPr/>
      </dsp:nvSpPr>
      <dsp:spPr>
        <a:xfrm>
          <a:off x="323593" y="909633"/>
          <a:ext cx="453030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35" tIns="0" rIns="17123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and reports on student food insecurity</a:t>
          </a:r>
        </a:p>
      </dsp:txBody>
      <dsp:txXfrm>
        <a:off x="349532" y="935572"/>
        <a:ext cx="4478424" cy="479482"/>
      </dsp:txXfrm>
    </dsp:sp>
    <dsp:sp modelId="{B188DF58-5C16-439A-BB40-4ABE04519EB8}">
      <dsp:nvSpPr>
        <dsp:cNvPr id="0" name=""/>
        <dsp:cNvSpPr/>
      </dsp:nvSpPr>
      <dsp:spPr>
        <a:xfrm>
          <a:off x="0" y="1991793"/>
          <a:ext cx="6471861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0C367-7B8B-455C-B1D7-DB1AFB4F5B33}">
      <dsp:nvSpPr>
        <dsp:cNvPr id="0" name=""/>
        <dsp:cNvSpPr/>
      </dsp:nvSpPr>
      <dsp:spPr>
        <a:xfrm>
          <a:off x="323593" y="1726113"/>
          <a:ext cx="453030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35" tIns="0" rIns="17123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CalFresh background and basics</a:t>
          </a:r>
          <a:endParaRPr lang="en-US" sz="2000" kern="1200" dirty="0"/>
        </a:p>
      </dsp:txBody>
      <dsp:txXfrm>
        <a:off x="349532" y="1752052"/>
        <a:ext cx="4478424" cy="479482"/>
      </dsp:txXfrm>
    </dsp:sp>
    <dsp:sp modelId="{601C262A-1FA7-418F-83FD-06CB42414256}">
      <dsp:nvSpPr>
        <dsp:cNvPr id="0" name=""/>
        <dsp:cNvSpPr/>
      </dsp:nvSpPr>
      <dsp:spPr>
        <a:xfrm>
          <a:off x="0" y="2808273"/>
          <a:ext cx="6471861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64907-C4BE-4FED-9596-135355E4CBE3}">
      <dsp:nvSpPr>
        <dsp:cNvPr id="0" name=""/>
        <dsp:cNvSpPr/>
      </dsp:nvSpPr>
      <dsp:spPr>
        <a:xfrm>
          <a:off x="323593" y="2542593"/>
          <a:ext cx="453030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35" tIns="0" rIns="17123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CalFresh eligibility basics for college students</a:t>
          </a:r>
          <a:endParaRPr lang="en-US" sz="2000" kern="1200" dirty="0"/>
        </a:p>
      </dsp:txBody>
      <dsp:txXfrm>
        <a:off x="349532" y="2568532"/>
        <a:ext cx="4478424" cy="479482"/>
      </dsp:txXfrm>
    </dsp:sp>
    <dsp:sp modelId="{6ABF5EA1-A906-4C34-8730-09B7C5347AF3}">
      <dsp:nvSpPr>
        <dsp:cNvPr id="0" name=""/>
        <dsp:cNvSpPr/>
      </dsp:nvSpPr>
      <dsp:spPr>
        <a:xfrm>
          <a:off x="0" y="3624753"/>
          <a:ext cx="6471861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7E8B8-2F86-44FE-8CDC-C4FB06439BF1}">
      <dsp:nvSpPr>
        <dsp:cNvPr id="0" name=""/>
        <dsp:cNvSpPr/>
      </dsp:nvSpPr>
      <dsp:spPr>
        <a:xfrm>
          <a:off x="323593" y="3359073"/>
          <a:ext cx="453030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35" tIns="0" rIns="17123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How to apply for CalFresh benefits</a:t>
          </a:r>
          <a:endParaRPr lang="en-US" sz="2000" kern="1200" dirty="0"/>
        </a:p>
      </dsp:txBody>
      <dsp:txXfrm>
        <a:off x="349532" y="3385012"/>
        <a:ext cx="4478424" cy="479482"/>
      </dsp:txXfrm>
    </dsp:sp>
    <dsp:sp modelId="{CDDC682C-93B1-4807-A12E-AEC342E12495}">
      <dsp:nvSpPr>
        <dsp:cNvPr id="0" name=""/>
        <dsp:cNvSpPr/>
      </dsp:nvSpPr>
      <dsp:spPr>
        <a:xfrm>
          <a:off x="0" y="4441233"/>
          <a:ext cx="6471861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559A0-57FE-476D-80B2-0EDFF8A20E9E}">
      <dsp:nvSpPr>
        <dsp:cNvPr id="0" name=""/>
        <dsp:cNvSpPr/>
      </dsp:nvSpPr>
      <dsp:spPr>
        <a:xfrm>
          <a:off x="323593" y="4175553"/>
          <a:ext cx="453030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35" tIns="0" rIns="17123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CalFresh Outreach Overview</a:t>
          </a:r>
        </a:p>
      </dsp:txBody>
      <dsp:txXfrm>
        <a:off x="349532" y="4201492"/>
        <a:ext cx="4478424" cy="479482"/>
      </dsp:txXfrm>
    </dsp:sp>
    <dsp:sp modelId="{F1C09326-6475-42A0-BA97-C9A07C724DE1}">
      <dsp:nvSpPr>
        <dsp:cNvPr id="0" name=""/>
        <dsp:cNvSpPr/>
      </dsp:nvSpPr>
      <dsp:spPr>
        <a:xfrm>
          <a:off x="0" y="5257713"/>
          <a:ext cx="6471861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EE0BE-D0B8-47C2-8D62-A27F26553BF9}">
      <dsp:nvSpPr>
        <dsp:cNvPr id="0" name=""/>
        <dsp:cNvSpPr/>
      </dsp:nvSpPr>
      <dsp:spPr>
        <a:xfrm>
          <a:off x="323593" y="4992033"/>
          <a:ext cx="453030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35" tIns="0" rIns="17123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Q&amp;A</a:t>
          </a:r>
          <a:endParaRPr lang="en-US" sz="2000" kern="1200" dirty="0"/>
        </a:p>
      </dsp:txBody>
      <dsp:txXfrm>
        <a:off x="349532" y="5017972"/>
        <a:ext cx="447842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7FC7B-0CFD-4EDF-B9C6-4E7D958FDC43}">
      <dsp:nvSpPr>
        <dsp:cNvPr id="0" name=""/>
        <dsp:cNvSpPr/>
      </dsp:nvSpPr>
      <dsp:spPr>
        <a:xfrm>
          <a:off x="0" y="600"/>
          <a:ext cx="5641974" cy="140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8B4AA-4C53-48C0-B479-0C25DD3CF3B4}">
      <dsp:nvSpPr>
        <dsp:cNvPr id="0" name=""/>
        <dsp:cNvSpPr/>
      </dsp:nvSpPr>
      <dsp:spPr>
        <a:xfrm>
          <a:off x="425232" y="316889"/>
          <a:ext cx="773150" cy="773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CF2AC-F4C1-402C-B766-43BD706D4006}">
      <dsp:nvSpPr>
        <dsp:cNvPr id="0" name=""/>
        <dsp:cNvSpPr/>
      </dsp:nvSpPr>
      <dsp:spPr>
        <a:xfrm>
          <a:off x="1623616" y="60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Jenny Fales, </a:t>
          </a:r>
          <a:r>
            <a:rPr lang="en-US" sz="2500" i="1" kern="1200" dirty="0"/>
            <a:t>CSU Chico’s Center for Healthy Communities</a:t>
          </a:r>
        </a:p>
      </dsp:txBody>
      <dsp:txXfrm>
        <a:off x="1623616" y="600"/>
        <a:ext cx="4018358" cy="1405728"/>
      </dsp:txXfrm>
    </dsp:sp>
    <dsp:sp modelId="{778F774D-1E99-4089-97B8-572DDB8BFD13}">
      <dsp:nvSpPr>
        <dsp:cNvPr id="0" name=""/>
        <dsp:cNvSpPr/>
      </dsp:nvSpPr>
      <dsp:spPr>
        <a:xfrm>
          <a:off x="0" y="1757760"/>
          <a:ext cx="5641974" cy="140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D7B3D-D78D-4BC8-B05C-84E86CDAC89E}">
      <dsp:nvSpPr>
        <dsp:cNvPr id="0" name=""/>
        <dsp:cNvSpPr/>
      </dsp:nvSpPr>
      <dsp:spPr>
        <a:xfrm>
          <a:off x="425232" y="2074049"/>
          <a:ext cx="773150" cy="77315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2C203-C787-49DA-BFC3-86789E52EBE5}">
      <dsp:nvSpPr>
        <dsp:cNvPr id="0" name=""/>
        <dsp:cNvSpPr/>
      </dsp:nvSpPr>
      <dsp:spPr>
        <a:xfrm>
          <a:off x="1623616" y="175776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Colleen Ganley, </a:t>
          </a:r>
          <a:r>
            <a:rPr lang="en-US" sz="2500" i="1" kern="1200" dirty="0"/>
            <a:t>California Community Colleges Chancellor’s Office</a:t>
          </a:r>
        </a:p>
      </dsp:txBody>
      <dsp:txXfrm>
        <a:off x="1623616" y="1757760"/>
        <a:ext cx="4018358" cy="1405728"/>
      </dsp:txXfrm>
    </dsp:sp>
    <dsp:sp modelId="{D27F98A7-DB35-4099-96C9-67704850041C}">
      <dsp:nvSpPr>
        <dsp:cNvPr id="0" name=""/>
        <dsp:cNvSpPr/>
      </dsp:nvSpPr>
      <dsp:spPr>
        <a:xfrm>
          <a:off x="0" y="3514921"/>
          <a:ext cx="5641974" cy="14057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1A84D-84FC-43B2-871D-4A73242F86CC}">
      <dsp:nvSpPr>
        <dsp:cNvPr id="0" name=""/>
        <dsp:cNvSpPr/>
      </dsp:nvSpPr>
      <dsp:spPr>
        <a:xfrm>
          <a:off x="425232" y="3831209"/>
          <a:ext cx="773150" cy="773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02109-93E6-4BAE-A148-19BC9F2C0A90}">
      <dsp:nvSpPr>
        <dsp:cNvPr id="0" name=""/>
        <dsp:cNvSpPr/>
      </dsp:nvSpPr>
      <dsp:spPr>
        <a:xfrm>
          <a:off x="1623616" y="3514921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Jessica Smith, </a:t>
          </a:r>
          <a:r>
            <a:rPr lang="en-US" sz="2500" i="1" kern="1200" dirty="0"/>
            <a:t>Foundation for California Community Colleges</a:t>
          </a:r>
        </a:p>
      </dsp:txBody>
      <dsp:txXfrm>
        <a:off x="1623616" y="3514921"/>
        <a:ext cx="4018358" cy="1405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A6C68-02E8-4B72-BE58-75DC1A582407}">
      <dsp:nvSpPr>
        <dsp:cNvPr id="0" name=""/>
        <dsp:cNvSpPr/>
      </dsp:nvSpPr>
      <dsp:spPr>
        <a:xfrm>
          <a:off x="0" y="3374"/>
          <a:ext cx="9720262" cy="11560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8FE8D-5353-4356-BE55-7CF61DDDF167}">
      <dsp:nvSpPr>
        <dsp:cNvPr id="0" name=""/>
        <dsp:cNvSpPr/>
      </dsp:nvSpPr>
      <dsp:spPr>
        <a:xfrm>
          <a:off x="349694" y="263478"/>
          <a:ext cx="636430" cy="6358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F1ED2-D6BC-4E8C-8466-3EC7196665D6}">
      <dsp:nvSpPr>
        <dsp:cNvPr id="0" name=""/>
        <dsp:cNvSpPr/>
      </dsp:nvSpPr>
      <dsp:spPr>
        <a:xfrm>
          <a:off x="1335819" y="3374"/>
          <a:ext cx="8314270" cy="1157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65" tIns="122465" rIns="122465" bIns="12246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CalFresh is a nutrition program that can help households (including students) to buy healthy foods. </a:t>
          </a:r>
        </a:p>
      </dsp:txBody>
      <dsp:txXfrm>
        <a:off x="1335819" y="3374"/>
        <a:ext cx="8314270" cy="1157145"/>
      </dsp:txXfrm>
    </dsp:sp>
    <dsp:sp modelId="{EE71949A-4313-4DA1-BF90-C1059BD9AF67}">
      <dsp:nvSpPr>
        <dsp:cNvPr id="0" name=""/>
        <dsp:cNvSpPr/>
      </dsp:nvSpPr>
      <dsp:spPr>
        <a:xfrm>
          <a:off x="0" y="1432789"/>
          <a:ext cx="9720262" cy="11560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BD56B-9397-4802-BF0D-F9025D892EC0}">
      <dsp:nvSpPr>
        <dsp:cNvPr id="0" name=""/>
        <dsp:cNvSpPr/>
      </dsp:nvSpPr>
      <dsp:spPr>
        <a:xfrm>
          <a:off x="349694" y="1692893"/>
          <a:ext cx="636430" cy="6358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BB3B9-DA70-47AB-A51A-4979792E0583}">
      <dsp:nvSpPr>
        <dsp:cNvPr id="0" name=""/>
        <dsp:cNvSpPr/>
      </dsp:nvSpPr>
      <dsp:spPr>
        <a:xfrm>
          <a:off x="1335819" y="1432789"/>
          <a:ext cx="8314270" cy="1157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65" tIns="122465" rIns="122465" bIns="12246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CalFresh is California’s SNAP (food stamps) program.</a:t>
          </a:r>
        </a:p>
      </dsp:txBody>
      <dsp:txXfrm>
        <a:off x="1335819" y="1432789"/>
        <a:ext cx="8314270" cy="1157145"/>
      </dsp:txXfrm>
    </dsp:sp>
    <dsp:sp modelId="{B5DCDDE5-0241-4D57-9E2E-75006ABF94CE}">
      <dsp:nvSpPr>
        <dsp:cNvPr id="0" name=""/>
        <dsp:cNvSpPr/>
      </dsp:nvSpPr>
      <dsp:spPr>
        <a:xfrm>
          <a:off x="0" y="2862204"/>
          <a:ext cx="9720262" cy="115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B707A-26DD-499A-AFE7-C5318364570B}">
      <dsp:nvSpPr>
        <dsp:cNvPr id="0" name=""/>
        <dsp:cNvSpPr/>
      </dsp:nvSpPr>
      <dsp:spPr>
        <a:xfrm>
          <a:off x="350036" y="3122308"/>
          <a:ext cx="636430" cy="6358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3D4AF-408D-4DEB-9281-84BB38FEC22D}">
      <dsp:nvSpPr>
        <dsp:cNvPr id="0" name=""/>
        <dsp:cNvSpPr/>
      </dsp:nvSpPr>
      <dsp:spPr>
        <a:xfrm>
          <a:off x="1336503" y="2862204"/>
          <a:ext cx="8314270" cy="1157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65" tIns="122465" rIns="122465" bIns="12246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CalFresh benefits are issued on an EBT card that works just like a debit card. You can use your debit card at most grocery stores and farmers’ markets.</a:t>
          </a:r>
        </a:p>
      </dsp:txBody>
      <dsp:txXfrm>
        <a:off x="1336503" y="2862204"/>
        <a:ext cx="8314270" cy="1157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8351E-4C3D-4EBF-B595-FA0CBA6B2FAE}">
      <dsp:nvSpPr>
        <dsp:cNvPr id="0" name=""/>
        <dsp:cNvSpPr/>
      </dsp:nvSpPr>
      <dsp:spPr>
        <a:xfrm>
          <a:off x="0" y="0"/>
          <a:ext cx="65917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6AF06-0F22-4D92-8E96-BA1B625E3D13}">
      <dsp:nvSpPr>
        <dsp:cNvPr id="0" name=""/>
        <dsp:cNvSpPr/>
      </dsp:nvSpPr>
      <dsp:spPr>
        <a:xfrm>
          <a:off x="0" y="0"/>
          <a:ext cx="6591710" cy="246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To see stores that accept CalFresh Food EBT, visit </a:t>
          </a:r>
          <a:r>
            <a:rPr lang="en-US" sz="4200" kern="1200" dirty="0">
              <a:hlinkClick xmlns:r="http://schemas.openxmlformats.org/officeDocument/2006/relationships" r:id="rId1"/>
            </a:rPr>
            <a:t>EBTNearMe.org</a:t>
          </a:r>
          <a:endParaRPr lang="en-US" sz="4200" kern="1200" dirty="0"/>
        </a:p>
      </dsp:txBody>
      <dsp:txXfrm>
        <a:off x="0" y="0"/>
        <a:ext cx="6591710" cy="2460625"/>
      </dsp:txXfrm>
    </dsp:sp>
    <dsp:sp modelId="{8C62F9A1-A8D9-40AA-A24B-1D4752AED9FE}">
      <dsp:nvSpPr>
        <dsp:cNvPr id="0" name=""/>
        <dsp:cNvSpPr/>
      </dsp:nvSpPr>
      <dsp:spPr>
        <a:xfrm>
          <a:off x="0" y="2460625"/>
          <a:ext cx="6591710" cy="0"/>
        </a:xfrm>
        <a:prstGeom prst="lin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53145-695D-451B-9E51-EDF0CFDBD5B6}">
      <dsp:nvSpPr>
        <dsp:cNvPr id="0" name=""/>
        <dsp:cNvSpPr/>
      </dsp:nvSpPr>
      <dsp:spPr>
        <a:xfrm>
          <a:off x="0" y="2460625"/>
          <a:ext cx="6591710" cy="246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Many farmers’ markets will accept CalFresh Food plus have </a:t>
          </a:r>
          <a:r>
            <a:rPr lang="en-US" sz="4200" kern="1200" dirty="0">
              <a:hlinkClick xmlns:r="http://schemas.openxmlformats.org/officeDocument/2006/relationships" r:id="rId2"/>
            </a:rPr>
            <a:t>Market Match </a:t>
          </a:r>
          <a:r>
            <a:rPr lang="en-US" sz="4200" kern="1200" dirty="0"/>
            <a:t>. To find markets, visit </a:t>
          </a:r>
          <a:r>
            <a:rPr lang="en-US" sz="4200" kern="1200" dirty="0">
              <a:hlinkClick xmlns:r="http://schemas.openxmlformats.org/officeDocument/2006/relationships" r:id="rId3"/>
            </a:rPr>
            <a:t>FMFinder.org</a:t>
          </a:r>
          <a:r>
            <a:rPr lang="en-US" sz="4200" kern="1200" dirty="0"/>
            <a:t>.</a:t>
          </a:r>
        </a:p>
      </dsp:txBody>
      <dsp:txXfrm>
        <a:off x="0" y="2460625"/>
        <a:ext cx="6591710" cy="24606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18CA4-FC23-41C2-AA5C-19255BC7CF2B}">
      <dsp:nvSpPr>
        <dsp:cNvPr id="0" name=""/>
        <dsp:cNvSpPr/>
      </dsp:nvSpPr>
      <dsp:spPr>
        <a:xfrm>
          <a:off x="0" y="3142"/>
          <a:ext cx="9720262" cy="66940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37512-B2FD-403F-A297-EA79EB01A3C4}">
      <dsp:nvSpPr>
        <dsp:cNvPr id="0" name=""/>
        <dsp:cNvSpPr/>
      </dsp:nvSpPr>
      <dsp:spPr>
        <a:xfrm>
          <a:off x="202495" y="153759"/>
          <a:ext cx="368173" cy="3681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682FF-76DE-4A22-93E9-43803562270D}">
      <dsp:nvSpPr>
        <dsp:cNvPr id="0" name=""/>
        <dsp:cNvSpPr/>
      </dsp:nvSpPr>
      <dsp:spPr>
        <a:xfrm>
          <a:off x="773164" y="3142"/>
          <a:ext cx="8947097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PG&amp;E CARE Program</a:t>
          </a:r>
          <a:endParaRPr lang="en-US" sz="2400" kern="1200" dirty="0"/>
        </a:p>
      </dsp:txBody>
      <dsp:txXfrm>
        <a:off x="773164" y="3142"/>
        <a:ext cx="8947097" cy="669406"/>
      </dsp:txXfrm>
    </dsp:sp>
    <dsp:sp modelId="{DDD46D76-9469-4E31-9104-19883B5E9A9C}">
      <dsp:nvSpPr>
        <dsp:cNvPr id="0" name=""/>
        <dsp:cNvSpPr/>
      </dsp:nvSpPr>
      <dsp:spPr>
        <a:xfrm>
          <a:off x="0" y="839900"/>
          <a:ext cx="9720262" cy="66940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83ECC-FA32-48BC-AE18-16BA22C55A2A}">
      <dsp:nvSpPr>
        <dsp:cNvPr id="0" name=""/>
        <dsp:cNvSpPr/>
      </dsp:nvSpPr>
      <dsp:spPr>
        <a:xfrm>
          <a:off x="202495" y="990517"/>
          <a:ext cx="368173" cy="36817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802EA-5D45-4418-B5BC-3C16B4EDE43D}">
      <dsp:nvSpPr>
        <dsp:cNvPr id="0" name=""/>
        <dsp:cNvSpPr/>
      </dsp:nvSpPr>
      <dsp:spPr>
        <a:xfrm>
          <a:off x="773164" y="839900"/>
          <a:ext cx="8947097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California </a:t>
          </a:r>
          <a:r>
            <a:rPr lang="en-US" sz="2400" b="1" u="sng" kern="1200" dirty="0" err="1"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LifeLine</a:t>
          </a:r>
          <a:r>
            <a:rPr lang="en-US" sz="2400" b="1" kern="1200" dirty="0"/>
            <a:t> </a:t>
          </a:r>
          <a:endParaRPr lang="en-US" sz="2400" kern="1200" dirty="0"/>
        </a:p>
      </dsp:txBody>
      <dsp:txXfrm>
        <a:off x="773164" y="839900"/>
        <a:ext cx="8947097" cy="669406"/>
      </dsp:txXfrm>
    </dsp:sp>
    <dsp:sp modelId="{885E2570-E4A6-4157-8778-67CEB06C34B2}">
      <dsp:nvSpPr>
        <dsp:cNvPr id="0" name=""/>
        <dsp:cNvSpPr/>
      </dsp:nvSpPr>
      <dsp:spPr>
        <a:xfrm>
          <a:off x="0" y="1676659"/>
          <a:ext cx="9720262" cy="66940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A0CE7-7247-4385-8EB7-9A1C60A6CF7A}">
      <dsp:nvSpPr>
        <dsp:cNvPr id="0" name=""/>
        <dsp:cNvSpPr/>
      </dsp:nvSpPr>
      <dsp:spPr>
        <a:xfrm>
          <a:off x="202495" y="1827275"/>
          <a:ext cx="368173" cy="3681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22850-8E7C-4239-976C-A984E1D5B148}">
      <dsp:nvSpPr>
        <dsp:cNvPr id="0" name=""/>
        <dsp:cNvSpPr/>
      </dsp:nvSpPr>
      <dsp:spPr>
        <a:xfrm>
          <a:off x="773164" y="1676659"/>
          <a:ext cx="8947097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Free or reduced entry to museums</a:t>
          </a:r>
          <a:endParaRPr lang="en-US" sz="2400" kern="1200" dirty="0"/>
        </a:p>
      </dsp:txBody>
      <dsp:txXfrm>
        <a:off x="773164" y="1676659"/>
        <a:ext cx="8947097" cy="669406"/>
      </dsp:txXfrm>
    </dsp:sp>
    <dsp:sp modelId="{DB2E69C7-9997-48A1-B067-5A056AD122A1}">
      <dsp:nvSpPr>
        <dsp:cNvPr id="0" name=""/>
        <dsp:cNvSpPr/>
      </dsp:nvSpPr>
      <dsp:spPr>
        <a:xfrm>
          <a:off x="0" y="2513417"/>
          <a:ext cx="9720262" cy="66940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80524-802E-429F-90A0-C2BC8D414CC0}">
      <dsp:nvSpPr>
        <dsp:cNvPr id="0" name=""/>
        <dsp:cNvSpPr/>
      </dsp:nvSpPr>
      <dsp:spPr>
        <a:xfrm>
          <a:off x="202495" y="2664033"/>
          <a:ext cx="368173" cy="368173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DD3A5-CBBF-469D-9687-E1E25DEE6DAB}">
      <dsp:nvSpPr>
        <dsp:cNvPr id="0" name=""/>
        <dsp:cNvSpPr/>
      </dsp:nvSpPr>
      <dsp:spPr>
        <a:xfrm>
          <a:off x="773164" y="2513417"/>
          <a:ext cx="8947097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Amazon Prime discount</a:t>
          </a:r>
          <a:endParaRPr lang="en-US" sz="2400" kern="1200" dirty="0"/>
        </a:p>
      </dsp:txBody>
      <dsp:txXfrm>
        <a:off x="773164" y="2513417"/>
        <a:ext cx="8947097" cy="669406"/>
      </dsp:txXfrm>
    </dsp:sp>
    <dsp:sp modelId="{6EEBB37B-19F9-41BD-859B-9B64D5C7EE73}">
      <dsp:nvSpPr>
        <dsp:cNvPr id="0" name=""/>
        <dsp:cNvSpPr/>
      </dsp:nvSpPr>
      <dsp:spPr>
        <a:xfrm>
          <a:off x="0" y="3350175"/>
          <a:ext cx="9720262" cy="66940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D38B3-87AD-4D8F-90AF-D75FF435197A}">
      <dsp:nvSpPr>
        <dsp:cNvPr id="0" name=""/>
        <dsp:cNvSpPr/>
      </dsp:nvSpPr>
      <dsp:spPr>
        <a:xfrm>
          <a:off x="202495" y="3500792"/>
          <a:ext cx="368173" cy="36817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12EE8-C9DC-4888-8655-92A85BFCAB2F}">
      <dsp:nvSpPr>
        <dsp:cNvPr id="0" name=""/>
        <dsp:cNvSpPr/>
      </dsp:nvSpPr>
      <dsp:spPr>
        <a:xfrm>
          <a:off x="773164" y="3350175"/>
          <a:ext cx="8947097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hlinkClick xmlns:r="http://schemas.openxmlformats.org/officeDocument/2006/relationships"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Low Cost Auto Insurance</a:t>
          </a:r>
          <a:endParaRPr lang="en-US" sz="2400" kern="1200" dirty="0"/>
        </a:p>
      </dsp:txBody>
      <dsp:txXfrm>
        <a:off x="773164" y="3350175"/>
        <a:ext cx="8947097" cy="6694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2A04D-33A5-4364-AE10-CB2E51438788}">
      <dsp:nvSpPr>
        <dsp:cNvPr id="0" name=""/>
        <dsp:cNvSpPr/>
      </dsp:nvSpPr>
      <dsp:spPr>
        <a:xfrm>
          <a:off x="0" y="0"/>
          <a:ext cx="2430017" cy="40233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2823" tIns="256032" rIns="17282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GOALS</a:t>
          </a:r>
        </a:p>
      </dsp:txBody>
      <dsp:txXfrm>
        <a:off x="0" y="0"/>
        <a:ext cx="2430017" cy="4023360"/>
      </dsp:txXfrm>
    </dsp:sp>
    <dsp:sp modelId="{8DFF8436-1C0B-4B21-8AE6-755D56D9FE10}">
      <dsp:nvSpPr>
        <dsp:cNvPr id="0" name=""/>
        <dsp:cNvSpPr/>
      </dsp:nvSpPr>
      <dsp:spPr>
        <a:xfrm>
          <a:off x="2430017" y="0"/>
          <a:ext cx="7290053" cy="40233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877" tIns="304800" rIns="147877" bIns="3048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Spread correct, unbiased information about the program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Assist people through the application and verification process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Work in partnership with state and county social service offices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Provide bilingual support and create resources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Help interpret county notices, problem solve, and overcome the three hurdles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The Three Hurdles: </a:t>
          </a:r>
          <a:r>
            <a:rPr lang="en-US" sz="1900" kern="1200"/>
            <a:t>Application, Interview, and Verifications</a:t>
          </a:r>
        </a:p>
      </dsp:txBody>
      <dsp:txXfrm>
        <a:off x="2430017" y="0"/>
        <a:ext cx="7290053" cy="40233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DC068-C790-47DB-894D-4EAF080FBFAA}">
      <dsp:nvSpPr>
        <dsp:cNvPr id="0" name=""/>
        <dsp:cNvSpPr/>
      </dsp:nvSpPr>
      <dsp:spPr>
        <a:xfrm>
          <a:off x="0" y="491"/>
          <a:ext cx="97202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39E81-DC32-4BBB-992F-1AE6C8EC9077}">
      <dsp:nvSpPr>
        <dsp:cNvPr id="0" name=""/>
        <dsp:cNvSpPr/>
      </dsp:nvSpPr>
      <dsp:spPr>
        <a:xfrm>
          <a:off x="0" y="491"/>
          <a:ext cx="9720262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Outreach strategies</a:t>
          </a:r>
        </a:p>
      </dsp:txBody>
      <dsp:txXfrm>
        <a:off x="0" y="491"/>
        <a:ext cx="9720262" cy="804348"/>
      </dsp:txXfrm>
    </dsp:sp>
    <dsp:sp modelId="{26AF278A-4548-42B9-9741-10AE45F7EE7E}">
      <dsp:nvSpPr>
        <dsp:cNvPr id="0" name=""/>
        <dsp:cNvSpPr/>
      </dsp:nvSpPr>
      <dsp:spPr>
        <a:xfrm>
          <a:off x="0" y="804839"/>
          <a:ext cx="97202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50C96-1C34-4FE0-8CA7-4F6FA12057E4}">
      <dsp:nvSpPr>
        <dsp:cNvPr id="0" name=""/>
        <dsp:cNvSpPr/>
      </dsp:nvSpPr>
      <dsp:spPr>
        <a:xfrm>
          <a:off x="0" y="804839"/>
          <a:ext cx="9720262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Get the conversation going – destigmatize CalFresh</a:t>
          </a:r>
        </a:p>
      </dsp:txBody>
      <dsp:txXfrm>
        <a:off x="0" y="804839"/>
        <a:ext cx="9720262" cy="804348"/>
      </dsp:txXfrm>
    </dsp:sp>
    <dsp:sp modelId="{F1F9A605-CDC3-4A66-B909-E1BA8FED8120}">
      <dsp:nvSpPr>
        <dsp:cNvPr id="0" name=""/>
        <dsp:cNvSpPr/>
      </dsp:nvSpPr>
      <dsp:spPr>
        <a:xfrm>
          <a:off x="0" y="1609188"/>
          <a:ext cx="97202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2F37C-FA8D-4A0B-A9DD-C48FCE7BD6B7}">
      <dsp:nvSpPr>
        <dsp:cNvPr id="0" name=""/>
        <dsp:cNvSpPr/>
      </dsp:nvSpPr>
      <dsp:spPr>
        <a:xfrm>
          <a:off x="0" y="1609188"/>
          <a:ext cx="9720262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Campus guest panelist – </a:t>
          </a:r>
          <a:r>
            <a:rPr lang="en-US" sz="3600" i="1" kern="1200" dirty="0"/>
            <a:t>campus TBD</a:t>
          </a:r>
        </a:p>
      </dsp:txBody>
      <dsp:txXfrm>
        <a:off x="0" y="1609188"/>
        <a:ext cx="9720262" cy="804348"/>
      </dsp:txXfrm>
    </dsp:sp>
    <dsp:sp modelId="{2CD7AA81-FD82-459C-98D1-F1E228BEA57D}">
      <dsp:nvSpPr>
        <dsp:cNvPr id="0" name=""/>
        <dsp:cNvSpPr/>
      </dsp:nvSpPr>
      <dsp:spPr>
        <a:xfrm>
          <a:off x="0" y="2413536"/>
          <a:ext cx="97202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7809B-8779-4621-BB88-6C764E87D0FE}">
      <dsp:nvSpPr>
        <dsp:cNvPr id="0" name=""/>
        <dsp:cNvSpPr/>
      </dsp:nvSpPr>
      <dsp:spPr>
        <a:xfrm>
          <a:off x="0" y="2413536"/>
          <a:ext cx="9720262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Outreach toolkits &amp; outreach materials</a:t>
          </a:r>
        </a:p>
      </dsp:txBody>
      <dsp:txXfrm>
        <a:off x="0" y="2413536"/>
        <a:ext cx="9720262" cy="804348"/>
      </dsp:txXfrm>
    </dsp:sp>
    <dsp:sp modelId="{D32B7CAA-C3CE-4B27-A2A4-E40A35060D94}">
      <dsp:nvSpPr>
        <dsp:cNvPr id="0" name=""/>
        <dsp:cNvSpPr/>
      </dsp:nvSpPr>
      <dsp:spPr>
        <a:xfrm>
          <a:off x="0" y="3217885"/>
          <a:ext cx="97202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74ED0-BB0E-4D27-9DDD-BB7F66B56C4D}">
      <dsp:nvSpPr>
        <dsp:cNvPr id="0" name=""/>
        <dsp:cNvSpPr/>
      </dsp:nvSpPr>
      <dsp:spPr>
        <a:xfrm>
          <a:off x="0" y="3217885"/>
          <a:ext cx="9720262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CalFresh Outreach student ambassadors pilot</a:t>
          </a:r>
        </a:p>
      </dsp:txBody>
      <dsp:txXfrm>
        <a:off x="0" y="3217885"/>
        <a:ext cx="9720262" cy="804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9D35A8-37D3-49B8-A523-A5F1F7C18F0F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431AA7-37E6-4F61-8ADE-93E70117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s.usda.gov/snap/short-history-snap#1939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naptohealth.org/snap/the-real-benefits-of-the-snap-program/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s.usda.gov/programs-and-service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ns.usda.gov/snap/supplemental-nutrition-assistance-program-education-snap-ed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0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72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96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28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77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2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https://www.fns.usda.gov/snap/short-history-snap#1939</a:t>
            </a:r>
            <a:endParaRPr lang="en-US" dirty="0"/>
          </a:p>
          <a:p>
            <a:r>
              <a:rPr lang="en-US" dirty="0">
                <a:hlinkClick r:id="rId4"/>
              </a:rPr>
              <a:t>https://www.snaptohealth.org/snap/the-real-benefits-of-the-snap-program/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2887-8FCA-4CA9-9C1A-54519A6E70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92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+mn-lt"/>
                <a:ea typeface="Calibri"/>
                <a:cs typeface="Calibri"/>
                <a:sym typeface="Calibri"/>
              </a:rPr>
              <a:t>CalFresh</a:t>
            </a:r>
            <a:r>
              <a:rPr lang="en-US" dirty="0">
                <a:latin typeface="+mn-lt"/>
                <a:ea typeface="Calibri"/>
                <a:cs typeface="Calibri"/>
                <a:sym typeface="Calibri"/>
              </a:rPr>
              <a:t> Food, federally known as Supplemental Nutrition Assistance Program (SNAP), funded through the </a:t>
            </a:r>
            <a:r>
              <a:rPr lang="en-US" u="sng" dirty="0">
                <a:latin typeface="+mn-lt"/>
                <a:ea typeface="Calibri"/>
                <a:cs typeface="Calibri"/>
                <a:sym typeface="Calibri"/>
              </a:rPr>
              <a:t>Farm Bill, USDA, FNS, and CDSS</a:t>
            </a:r>
          </a:p>
          <a:p>
            <a:r>
              <a:rPr lang="en-US" dirty="0">
                <a:latin typeface="+mn-lt"/>
                <a:ea typeface="Calibri"/>
                <a:cs typeface="Calibri"/>
                <a:sym typeface="Calibri"/>
              </a:rPr>
              <a:t>USDA FNS - Administers the Federal </a:t>
            </a:r>
            <a:r>
              <a:rPr lang="en-US" u="sng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food and nutrition assistance programs</a:t>
            </a:r>
            <a:endParaRPr lang="en-US" dirty="0">
              <a:latin typeface="+mn-lt"/>
              <a:ea typeface="Calibri"/>
              <a:cs typeface="Calibri"/>
              <a:sym typeface="Calibri"/>
            </a:endParaRPr>
          </a:p>
          <a:p>
            <a:r>
              <a:rPr lang="en-US" dirty="0">
                <a:latin typeface="+mn-lt"/>
                <a:ea typeface="Calibri"/>
                <a:cs typeface="Calibri"/>
                <a:sym typeface="Calibri"/>
              </a:rPr>
              <a:t>This provides better </a:t>
            </a:r>
            <a:r>
              <a:rPr lang="en-US" u="sng" dirty="0">
                <a:latin typeface="+mn-lt"/>
                <a:ea typeface="Calibri"/>
                <a:cs typeface="Calibri"/>
                <a:sym typeface="Calibri"/>
              </a:rPr>
              <a:t>access</a:t>
            </a:r>
            <a:r>
              <a:rPr lang="en-US" dirty="0">
                <a:latin typeface="+mn-lt"/>
                <a:ea typeface="Calibri"/>
                <a:cs typeface="Calibri"/>
                <a:sym typeface="Calibri"/>
              </a:rPr>
              <a:t> to food across </a:t>
            </a:r>
            <a:r>
              <a:rPr lang="en-US" dirty="0" err="1">
                <a:latin typeface="+mn-lt"/>
                <a:ea typeface="Calibri"/>
                <a:cs typeface="Calibri"/>
                <a:sym typeface="Calibri"/>
              </a:rPr>
              <a:t>across</a:t>
            </a:r>
            <a:r>
              <a:rPr lang="en-US" dirty="0">
                <a:latin typeface="+mn-lt"/>
                <a:ea typeface="Calibri"/>
                <a:cs typeface="Calibri"/>
                <a:sym typeface="Calibri"/>
              </a:rPr>
              <a:t> counties and states</a:t>
            </a:r>
          </a:p>
          <a:p>
            <a:r>
              <a:rPr lang="en-US" dirty="0">
                <a:latin typeface="+mn-lt"/>
                <a:ea typeface="Calibri"/>
                <a:cs typeface="Calibri"/>
                <a:sym typeface="Calibri"/>
              </a:rPr>
              <a:t>FNS also promotes </a:t>
            </a:r>
            <a:r>
              <a:rPr lang="en-US" u="sng" dirty="0">
                <a:latin typeface="+mn-lt"/>
                <a:ea typeface="Calibri"/>
                <a:cs typeface="Calibri"/>
                <a:sym typeface="Calibri"/>
              </a:rPr>
              <a:t>healthy eating</a:t>
            </a:r>
            <a:r>
              <a:rPr lang="en-US" dirty="0">
                <a:latin typeface="+mn-lt"/>
                <a:ea typeface="Calibri"/>
                <a:cs typeface="Calibri"/>
                <a:sym typeface="Calibri"/>
              </a:rPr>
              <a:t> through </a:t>
            </a:r>
            <a:r>
              <a:rPr lang="en-US" u="sng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4"/>
              </a:rPr>
              <a:t>SNAP-Ed</a:t>
            </a:r>
            <a:r>
              <a:rPr lang="en-US" dirty="0">
                <a:latin typeface="+mn-lt"/>
                <a:ea typeface="Calibri"/>
                <a:cs typeface="Calibri"/>
                <a:sym typeface="Calibri"/>
              </a:rPr>
              <a:t> nutrition education programs</a:t>
            </a:r>
            <a:endParaRPr lang="en-US" u="sng" dirty="0">
              <a:latin typeface="+mn-lt"/>
              <a:ea typeface="Calibri"/>
              <a:cs typeface="Calibri"/>
              <a:sym typeface="Calibri"/>
            </a:endParaRPr>
          </a:p>
          <a:p>
            <a:r>
              <a:rPr lang="en-US" dirty="0">
                <a:latin typeface="+mn-lt"/>
                <a:ea typeface="Calibri"/>
                <a:cs typeface="Calibri"/>
                <a:sym typeface="Calibri"/>
              </a:rPr>
              <a:t>CalFresh provides eligible households additional resources to buy food at any store that accepts EBT</a:t>
            </a:r>
            <a:br>
              <a:rPr lang="en-US" dirty="0">
                <a:latin typeface="+mn-lt"/>
                <a:ea typeface="Calibri"/>
                <a:cs typeface="Calibri"/>
                <a:sym typeface="Calibri"/>
              </a:rPr>
            </a:br>
            <a:r>
              <a:rPr lang="en-US" dirty="0">
                <a:latin typeface="+mn-lt"/>
                <a:ea typeface="Calibri"/>
                <a:cs typeface="Calibri"/>
                <a:sym typeface="Calibri"/>
              </a:rPr>
              <a:t>CalFresh is a nutrition program that provides jobs and stimulates the economy</a:t>
            </a:r>
          </a:p>
          <a:p>
            <a:r>
              <a:rPr lang="en-US" dirty="0">
                <a:latin typeface="+mn-lt"/>
                <a:ea typeface="Calibri"/>
                <a:cs typeface="Calibri"/>
                <a:sym typeface="Calibri"/>
              </a:rPr>
              <a:t>County’s role vs. CFO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2887-8FCA-4CA9-9C1A-54519A6E70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45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  <a:sym typeface="Calibri"/>
              </a:rPr>
              <a:t>CA CalFresh Benefits are provided on a the Golden Advantage EBT card, looks and is used like a debit or credit card -  holds cash aid too</a:t>
            </a:r>
          </a:p>
          <a:p>
            <a:r>
              <a:rPr lang="en-US" dirty="0">
                <a:ea typeface="Calibri"/>
                <a:cs typeface="Calibri"/>
                <a:sym typeface="Calibri"/>
              </a:rPr>
              <a:t>The case number under their name, 15 numbers, ignore the first two numbers, the following 7 numbers are a client's case number.</a:t>
            </a:r>
          </a:p>
          <a:p>
            <a:r>
              <a:rPr lang="en-US" dirty="0">
                <a:ea typeface="Calibri"/>
                <a:cs typeface="Calibri"/>
                <a:sym typeface="Calibri"/>
              </a:rPr>
              <a:t>Can be used in other counties or states, can be used at self checkout</a:t>
            </a:r>
          </a:p>
          <a:p>
            <a:endParaRPr lang="en-US" dirty="0">
              <a:solidFill>
                <a:schemeClr val="dk1"/>
              </a:solidFill>
              <a:ea typeface="Merriweather Sans"/>
              <a:cs typeface="Calibri"/>
              <a:sym typeface="Calibri"/>
            </a:endParaRPr>
          </a:p>
          <a:p>
            <a:pPr lvl="0"/>
            <a:r>
              <a:rPr lang="en-US" b="1" dirty="0">
                <a:solidFill>
                  <a:schemeClr val="dk1"/>
                </a:solidFill>
                <a:ea typeface="Merriweather Sans"/>
                <a:cs typeface="Merriweather Sans"/>
                <a:sym typeface="Merriweather Sans"/>
              </a:rPr>
              <a:t>A note about EBT scams</a:t>
            </a:r>
            <a:br>
              <a:rPr lang="en-US" dirty="0">
                <a:solidFill>
                  <a:schemeClr val="dk1"/>
                </a:solidFill>
                <a:ea typeface="Merriweather Sans"/>
                <a:cs typeface="Merriweather Sans"/>
                <a:sym typeface="Merriweather Sans"/>
              </a:rPr>
            </a:br>
            <a:r>
              <a:rPr lang="en-US" dirty="0">
                <a:solidFill>
                  <a:schemeClr val="dk1"/>
                </a:solidFill>
                <a:ea typeface="Merriweather Sans"/>
                <a:cs typeface="Merriweather Sans"/>
                <a:sym typeface="Merriweather Sans"/>
              </a:rPr>
              <a:t>If a recipient receives a text or phone call asking for personal information, </a:t>
            </a:r>
            <a:r>
              <a:rPr lang="en-US" b="1" dirty="0">
                <a:solidFill>
                  <a:schemeClr val="dk1"/>
                </a:solidFill>
                <a:ea typeface="Merriweather Sans"/>
                <a:cs typeface="Merriweather Sans"/>
                <a:sym typeface="Merriweather Sans"/>
              </a:rPr>
              <a:t>THEY SHOULD NEVER PROVIDE ANY INFORMATION.</a:t>
            </a:r>
            <a:r>
              <a:rPr lang="en-US" dirty="0">
                <a:solidFill>
                  <a:schemeClr val="dk1"/>
                </a:solidFill>
                <a:ea typeface="Merriweather Sans"/>
                <a:cs typeface="Merriweather Sans"/>
                <a:sym typeface="Merriweather Sans"/>
              </a:rPr>
              <a:t> No legitimate state or county representative would ever ask for the PIN. If someone thinks their benefits may have been stolen</a:t>
            </a:r>
            <a:r>
              <a:rPr lang="en-US" b="1" dirty="0">
                <a:solidFill>
                  <a:schemeClr val="dk1"/>
                </a:solidFill>
                <a:ea typeface="Merriweather Sans"/>
                <a:cs typeface="Merriweather Sans"/>
                <a:sym typeface="Merriweather Sans"/>
              </a:rPr>
              <a:t>,</a:t>
            </a:r>
            <a:r>
              <a:rPr lang="en-US" dirty="0">
                <a:solidFill>
                  <a:schemeClr val="dk1"/>
                </a:solidFill>
                <a:ea typeface="Merriweather Sans"/>
                <a:cs typeface="Merriweather Sans"/>
                <a:sym typeface="Merriweather Sans"/>
              </a:rPr>
              <a:t> instruct the recipient to immediately call the customer service telephone number on the back of their EBT card, at </a:t>
            </a:r>
            <a:r>
              <a:rPr lang="en-US" b="1" dirty="0">
                <a:solidFill>
                  <a:schemeClr val="dk1"/>
                </a:solidFill>
                <a:ea typeface="Merriweather Sans"/>
                <a:cs typeface="Merriweather Sans"/>
                <a:sym typeface="Merriweather Sans"/>
              </a:rPr>
              <a:t>(877) 328-9677 </a:t>
            </a:r>
            <a:r>
              <a:rPr lang="en-US" dirty="0">
                <a:solidFill>
                  <a:schemeClr val="dk1"/>
                </a:solidFill>
                <a:ea typeface="Merriweather Sans"/>
                <a:cs typeface="Merriweather Sans"/>
                <a:sym typeface="Merriweather Sans"/>
              </a:rPr>
              <a:t>or contact their county. Learn more about protecting EBT Cards here: http://www.cdss.ca.gov/EBT-Card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2887-8FCA-4CA9-9C1A-54519A6E70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83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2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22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38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99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24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92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77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28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22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41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1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6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69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318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2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09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85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7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15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31AA7-37E6-4F61-8ADE-93E70117AA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5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08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F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/>
          <a:stretch/>
        </p:blipFill>
        <p:spPr>
          <a:xfrm>
            <a:off x="3822542" y="6069"/>
            <a:ext cx="8493283" cy="6858000"/>
          </a:xfrm>
          <a:prstGeom prst="rect">
            <a:avLst/>
          </a:prstGeom>
        </p:spPr>
      </p:pic>
      <p:sp>
        <p:nvSpPr>
          <p:cNvPr id="9" name="Rectangle 7"/>
          <p:cNvSpPr/>
          <p:nvPr userDrawn="1"/>
        </p:nvSpPr>
        <p:spPr>
          <a:xfrm>
            <a:off x="-20029" y="-7088"/>
            <a:ext cx="7321052" cy="6866467"/>
          </a:xfrm>
          <a:custGeom>
            <a:avLst/>
            <a:gdLst>
              <a:gd name="connsiteX0" fmla="*/ 0 w 5185954"/>
              <a:gd name="connsiteY0" fmla="*/ 0 h 6866467"/>
              <a:gd name="connsiteX1" fmla="*/ 5185954 w 5185954"/>
              <a:gd name="connsiteY1" fmla="*/ 0 h 6866467"/>
              <a:gd name="connsiteX2" fmla="*/ 5185954 w 5185954"/>
              <a:gd name="connsiteY2" fmla="*/ 6866467 h 6866467"/>
              <a:gd name="connsiteX3" fmla="*/ 0 w 5185954"/>
              <a:gd name="connsiteY3" fmla="*/ 6866467 h 6866467"/>
              <a:gd name="connsiteX4" fmla="*/ 0 w 5185954"/>
              <a:gd name="connsiteY4" fmla="*/ 0 h 6866467"/>
              <a:gd name="connsiteX0" fmla="*/ 0 w 7916091"/>
              <a:gd name="connsiteY0" fmla="*/ 0 h 6866467"/>
              <a:gd name="connsiteX1" fmla="*/ 7916091 w 7916091"/>
              <a:gd name="connsiteY1" fmla="*/ 6531 h 6866467"/>
              <a:gd name="connsiteX2" fmla="*/ 5185954 w 7916091"/>
              <a:gd name="connsiteY2" fmla="*/ 6866467 h 6866467"/>
              <a:gd name="connsiteX3" fmla="*/ 0 w 7916091"/>
              <a:gd name="connsiteY3" fmla="*/ 6866467 h 6866467"/>
              <a:gd name="connsiteX4" fmla="*/ 0 w 7916091"/>
              <a:gd name="connsiteY4" fmla="*/ 0 h 6866467"/>
              <a:gd name="connsiteX0" fmla="*/ 0 w 7106194"/>
              <a:gd name="connsiteY0" fmla="*/ 0 h 6866467"/>
              <a:gd name="connsiteX1" fmla="*/ 7106194 w 7106194"/>
              <a:gd name="connsiteY1" fmla="*/ 6531 h 6866467"/>
              <a:gd name="connsiteX2" fmla="*/ 5185954 w 7106194"/>
              <a:gd name="connsiteY2" fmla="*/ 6866467 h 6866467"/>
              <a:gd name="connsiteX3" fmla="*/ 0 w 7106194"/>
              <a:gd name="connsiteY3" fmla="*/ 6866467 h 6866467"/>
              <a:gd name="connsiteX4" fmla="*/ 0 w 710619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194" h="6866467">
                <a:moveTo>
                  <a:pt x="0" y="0"/>
                </a:moveTo>
                <a:lnTo>
                  <a:pt x="7106194" y="6531"/>
                </a:lnTo>
                <a:lnTo>
                  <a:pt x="5185954" y="6866467"/>
                </a:lnTo>
                <a:lnTo>
                  <a:pt x="0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663" y="412677"/>
            <a:ext cx="614673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Morning 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22663" y="2305050"/>
            <a:ext cx="4238625" cy="340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821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F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 b="3783"/>
          <a:stretch/>
        </p:blipFill>
        <p:spPr>
          <a:xfrm>
            <a:off x="-66674" y="-76201"/>
            <a:ext cx="12258674" cy="6926581"/>
          </a:xfrm>
          <a:prstGeom prst="rect">
            <a:avLst/>
          </a:prstGeom>
        </p:spPr>
      </p:pic>
      <p:sp>
        <p:nvSpPr>
          <p:cNvPr id="21" name="Rectangle 7"/>
          <p:cNvSpPr/>
          <p:nvPr userDrawn="1"/>
        </p:nvSpPr>
        <p:spPr>
          <a:xfrm>
            <a:off x="-66674" y="-88965"/>
            <a:ext cx="11404461" cy="6956490"/>
          </a:xfrm>
          <a:custGeom>
            <a:avLst/>
            <a:gdLst>
              <a:gd name="connsiteX0" fmla="*/ 0 w 5185954"/>
              <a:gd name="connsiteY0" fmla="*/ 0 h 6866467"/>
              <a:gd name="connsiteX1" fmla="*/ 5185954 w 5185954"/>
              <a:gd name="connsiteY1" fmla="*/ 0 h 6866467"/>
              <a:gd name="connsiteX2" fmla="*/ 5185954 w 5185954"/>
              <a:gd name="connsiteY2" fmla="*/ 6866467 h 6866467"/>
              <a:gd name="connsiteX3" fmla="*/ 0 w 5185954"/>
              <a:gd name="connsiteY3" fmla="*/ 6866467 h 6866467"/>
              <a:gd name="connsiteX4" fmla="*/ 0 w 5185954"/>
              <a:gd name="connsiteY4" fmla="*/ 0 h 6866467"/>
              <a:gd name="connsiteX0" fmla="*/ 0 w 7916091"/>
              <a:gd name="connsiteY0" fmla="*/ 0 h 6866467"/>
              <a:gd name="connsiteX1" fmla="*/ 7916091 w 7916091"/>
              <a:gd name="connsiteY1" fmla="*/ 6531 h 6866467"/>
              <a:gd name="connsiteX2" fmla="*/ 5185954 w 7916091"/>
              <a:gd name="connsiteY2" fmla="*/ 6866467 h 6866467"/>
              <a:gd name="connsiteX3" fmla="*/ 0 w 7916091"/>
              <a:gd name="connsiteY3" fmla="*/ 6866467 h 6866467"/>
              <a:gd name="connsiteX4" fmla="*/ 0 w 7916091"/>
              <a:gd name="connsiteY4" fmla="*/ 0 h 6866467"/>
              <a:gd name="connsiteX0" fmla="*/ 0 w 9684018"/>
              <a:gd name="connsiteY0" fmla="*/ 0 h 6866467"/>
              <a:gd name="connsiteX1" fmla="*/ 9684018 w 9684018"/>
              <a:gd name="connsiteY1" fmla="*/ 6531 h 6866467"/>
              <a:gd name="connsiteX2" fmla="*/ 5185954 w 9684018"/>
              <a:gd name="connsiteY2" fmla="*/ 6866467 h 6866467"/>
              <a:gd name="connsiteX3" fmla="*/ 0 w 9684018"/>
              <a:gd name="connsiteY3" fmla="*/ 6866467 h 6866467"/>
              <a:gd name="connsiteX4" fmla="*/ 0 w 9684018"/>
              <a:gd name="connsiteY4" fmla="*/ 0 h 6866467"/>
              <a:gd name="connsiteX0" fmla="*/ 0 w 9684018"/>
              <a:gd name="connsiteY0" fmla="*/ 0 h 6885296"/>
              <a:gd name="connsiteX1" fmla="*/ 9684018 w 9684018"/>
              <a:gd name="connsiteY1" fmla="*/ 6531 h 6885296"/>
              <a:gd name="connsiteX2" fmla="*/ 4262410 w 9684018"/>
              <a:gd name="connsiteY2" fmla="*/ 6885296 h 6885296"/>
              <a:gd name="connsiteX3" fmla="*/ 0 w 9684018"/>
              <a:gd name="connsiteY3" fmla="*/ 6866467 h 6885296"/>
              <a:gd name="connsiteX4" fmla="*/ 0 w 9684018"/>
              <a:gd name="connsiteY4" fmla="*/ 0 h 6885296"/>
              <a:gd name="connsiteX0" fmla="*/ 0 w 6807838"/>
              <a:gd name="connsiteY0" fmla="*/ 0 h 6885296"/>
              <a:gd name="connsiteX1" fmla="*/ 6807838 w 6807838"/>
              <a:gd name="connsiteY1" fmla="*/ 25361 h 6885296"/>
              <a:gd name="connsiteX2" fmla="*/ 4262410 w 6807838"/>
              <a:gd name="connsiteY2" fmla="*/ 6885296 h 6885296"/>
              <a:gd name="connsiteX3" fmla="*/ 0 w 6807838"/>
              <a:gd name="connsiteY3" fmla="*/ 6866467 h 6885296"/>
              <a:gd name="connsiteX4" fmla="*/ 0 w 6807838"/>
              <a:gd name="connsiteY4" fmla="*/ 0 h 6885296"/>
              <a:gd name="connsiteX0" fmla="*/ 0 w 6807838"/>
              <a:gd name="connsiteY0" fmla="*/ 0 h 6875881"/>
              <a:gd name="connsiteX1" fmla="*/ 6807838 w 6807838"/>
              <a:gd name="connsiteY1" fmla="*/ 25361 h 6875881"/>
              <a:gd name="connsiteX2" fmla="*/ 4552667 w 6807838"/>
              <a:gd name="connsiteY2" fmla="*/ 6875881 h 6875881"/>
              <a:gd name="connsiteX3" fmla="*/ 0 w 6807838"/>
              <a:gd name="connsiteY3" fmla="*/ 6866467 h 6875881"/>
              <a:gd name="connsiteX4" fmla="*/ 0 w 6807838"/>
              <a:gd name="connsiteY4" fmla="*/ 0 h 6875881"/>
              <a:gd name="connsiteX0" fmla="*/ 0 w 7630659"/>
              <a:gd name="connsiteY0" fmla="*/ 0 h 6875881"/>
              <a:gd name="connsiteX1" fmla="*/ 7630659 w 7630659"/>
              <a:gd name="connsiteY1" fmla="*/ 13921 h 6875881"/>
              <a:gd name="connsiteX2" fmla="*/ 4552667 w 7630659"/>
              <a:gd name="connsiteY2" fmla="*/ 6875881 h 6875881"/>
              <a:gd name="connsiteX3" fmla="*/ 0 w 7630659"/>
              <a:gd name="connsiteY3" fmla="*/ 6866467 h 6875881"/>
              <a:gd name="connsiteX4" fmla="*/ 0 w 7630659"/>
              <a:gd name="connsiteY4" fmla="*/ 0 h 6875881"/>
              <a:gd name="connsiteX0" fmla="*/ 0 w 7861356"/>
              <a:gd name="connsiteY0" fmla="*/ 0 h 6875881"/>
              <a:gd name="connsiteX1" fmla="*/ 7861356 w 7861356"/>
              <a:gd name="connsiteY1" fmla="*/ 2480 h 6875881"/>
              <a:gd name="connsiteX2" fmla="*/ 4552667 w 7861356"/>
              <a:gd name="connsiteY2" fmla="*/ 6875881 h 6875881"/>
              <a:gd name="connsiteX3" fmla="*/ 0 w 7861356"/>
              <a:gd name="connsiteY3" fmla="*/ 6866467 h 6875881"/>
              <a:gd name="connsiteX4" fmla="*/ 0 w 7861356"/>
              <a:gd name="connsiteY4" fmla="*/ 0 h 6875881"/>
              <a:gd name="connsiteX0" fmla="*/ 0 w 8161263"/>
              <a:gd name="connsiteY0" fmla="*/ 0 h 6875881"/>
              <a:gd name="connsiteX1" fmla="*/ 8161263 w 8161263"/>
              <a:gd name="connsiteY1" fmla="*/ 2480 h 6875881"/>
              <a:gd name="connsiteX2" fmla="*/ 4552667 w 8161263"/>
              <a:gd name="connsiteY2" fmla="*/ 6875881 h 6875881"/>
              <a:gd name="connsiteX3" fmla="*/ 0 w 8161263"/>
              <a:gd name="connsiteY3" fmla="*/ 6866467 h 6875881"/>
              <a:gd name="connsiteX4" fmla="*/ 0 w 8161263"/>
              <a:gd name="connsiteY4" fmla="*/ 0 h 6875881"/>
              <a:gd name="connsiteX0" fmla="*/ 0 w 7576829"/>
              <a:gd name="connsiteY0" fmla="*/ 0 h 6875881"/>
              <a:gd name="connsiteX1" fmla="*/ 7576829 w 7576829"/>
              <a:gd name="connsiteY1" fmla="*/ 36802 h 6875881"/>
              <a:gd name="connsiteX2" fmla="*/ 4552667 w 7576829"/>
              <a:gd name="connsiteY2" fmla="*/ 6875881 h 6875881"/>
              <a:gd name="connsiteX3" fmla="*/ 0 w 7576829"/>
              <a:gd name="connsiteY3" fmla="*/ 6866467 h 6875881"/>
              <a:gd name="connsiteX4" fmla="*/ 0 w 7576829"/>
              <a:gd name="connsiteY4" fmla="*/ 0 h 6875881"/>
              <a:gd name="connsiteX0" fmla="*/ 0 w 7576829"/>
              <a:gd name="connsiteY0" fmla="*/ 0 h 6875881"/>
              <a:gd name="connsiteX1" fmla="*/ 7576829 w 7576829"/>
              <a:gd name="connsiteY1" fmla="*/ 13921 h 6875881"/>
              <a:gd name="connsiteX2" fmla="*/ 4552667 w 7576829"/>
              <a:gd name="connsiteY2" fmla="*/ 6875881 h 6875881"/>
              <a:gd name="connsiteX3" fmla="*/ 0 w 7576829"/>
              <a:gd name="connsiteY3" fmla="*/ 6866467 h 6875881"/>
              <a:gd name="connsiteX4" fmla="*/ 0 w 7576829"/>
              <a:gd name="connsiteY4" fmla="*/ 0 h 687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829" h="6875881">
                <a:moveTo>
                  <a:pt x="0" y="0"/>
                </a:moveTo>
                <a:lnTo>
                  <a:pt x="7576829" y="13921"/>
                </a:lnTo>
                <a:lnTo>
                  <a:pt x="4552667" y="6875881"/>
                </a:lnTo>
                <a:lnTo>
                  <a:pt x="0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18970" y="383952"/>
            <a:ext cx="7395595" cy="6029223"/>
            <a:chOff x="1818970" y="383952"/>
            <a:chExt cx="7395595" cy="6029223"/>
          </a:xfrm>
        </p:grpSpPr>
        <p:sp>
          <p:nvSpPr>
            <p:cNvPr id="8" name="Freeform 7"/>
            <p:cNvSpPr/>
            <p:nvPr/>
          </p:nvSpPr>
          <p:spPr>
            <a:xfrm>
              <a:off x="6456549" y="383952"/>
              <a:ext cx="2758016" cy="2758016"/>
            </a:xfrm>
            <a:custGeom>
              <a:avLst/>
              <a:gdLst>
                <a:gd name="connsiteX0" fmla="*/ 0 w 2758016"/>
                <a:gd name="connsiteY0" fmla="*/ 1379008 h 2758016"/>
                <a:gd name="connsiteX1" fmla="*/ 1379008 w 2758016"/>
                <a:gd name="connsiteY1" fmla="*/ 0 h 2758016"/>
                <a:gd name="connsiteX2" fmla="*/ 2758016 w 2758016"/>
                <a:gd name="connsiteY2" fmla="*/ 1379008 h 2758016"/>
                <a:gd name="connsiteX3" fmla="*/ 1379008 w 2758016"/>
                <a:gd name="connsiteY3" fmla="*/ 2758016 h 2758016"/>
                <a:gd name="connsiteX4" fmla="*/ 0 w 2758016"/>
                <a:gd name="connsiteY4" fmla="*/ 1379008 h 275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8016" h="2758016">
                  <a:moveTo>
                    <a:pt x="0" y="1379008"/>
                  </a:moveTo>
                  <a:cubicBezTo>
                    <a:pt x="0" y="617403"/>
                    <a:pt x="617403" y="0"/>
                    <a:pt x="1379008" y="0"/>
                  </a:cubicBezTo>
                  <a:cubicBezTo>
                    <a:pt x="2140613" y="0"/>
                    <a:pt x="2758016" y="617403"/>
                    <a:pt x="2758016" y="1379008"/>
                  </a:cubicBezTo>
                  <a:cubicBezTo>
                    <a:pt x="2758016" y="2140613"/>
                    <a:pt x="2140613" y="2758016"/>
                    <a:pt x="1379008" y="2758016"/>
                  </a:cubicBezTo>
                  <a:cubicBezTo>
                    <a:pt x="617403" y="2758016"/>
                    <a:pt x="0" y="2140613"/>
                    <a:pt x="0" y="137900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64862" tIns="464862" rIns="464862" bIns="464862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>
                  <a:solidFill>
                    <a:schemeClr val="accent6"/>
                  </a:solidFill>
                </a:rPr>
                <a:t>Farm Bill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104920" y="1761916"/>
              <a:ext cx="2321619" cy="2321619"/>
            </a:xfrm>
            <a:custGeom>
              <a:avLst/>
              <a:gdLst>
                <a:gd name="connsiteX0" fmla="*/ 0 w 2321619"/>
                <a:gd name="connsiteY0" fmla="*/ 1160810 h 2321619"/>
                <a:gd name="connsiteX1" fmla="*/ 1160810 w 2321619"/>
                <a:gd name="connsiteY1" fmla="*/ 0 h 2321619"/>
                <a:gd name="connsiteX2" fmla="*/ 2321620 w 2321619"/>
                <a:gd name="connsiteY2" fmla="*/ 1160810 h 2321619"/>
                <a:gd name="connsiteX3" fmla="*/ 1160810 w 2321619"/>
                <a:gd name="connsiteY3" fmla="*/ 2321620 h 2321619"/>
                <a:gd name="connsiteX4" fmla="*/ 0 w 2321619"/>
                <a:gd name="connsiteY4" fmla="*/ 1160810 h 232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619" h="2321619">
                  <a:moveTo>
                    <a:pt x="0" y="1160810"/>
                  </a:moveTo>
                  <a:cubicBezTo>
                    <a:pt x="0" y="519712"/>
                    <a:pt x="519712" y="0"/>
                    <a:pt x="1160810" y="0"/>
                  </a:cubicBezTo>
                  <a:cubicBezTo>
                    <a:pt x="1801908" y="0"/>
                    <a:pt x="2321620" y="519712"/>
                    <a:pt x="2321620" y="1160810"/>
                  </a:cubicBezTo>
                  <a:cubicBezTo>
                    <a:pt x="2321620" y="1801908"/>
                    <a:pt x="1801908" y="2321620"/>
                    <a:pt x="1160810" y="2321620"/>
                  </a:cubicBezTo>
                  <a:cubicBezTo>
                    <a:pt x="519712" y="2321620"/>
                    <a:pt x="0" y="1801908"/>
                    <a:pt x="0" y="116081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22543" tIns="422543" rIns="422543" bIns="42254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70289" y="2852623"/>
              <a:ext cx="2150365" cy="2150365"/>
            </a:xfrm>
            <a:custGeom>
              <a:avLst/>
              <a:gdLst>
                <a:gd name="connsiteX0" fmla="*/ 0 w 2150365"/>
                <a:gd name="connsiteY0" fmla="*/ 1075183 h 2150365"/>
                <a:gd name="connsiteX1" fmla="*/ 1075183 w 2150365"/>
                <a:gd name="connsiteY1" fmla="*/ 0 h 2150365"/>
                <a:gd name="connsiteX2" fmla="*/ 2150366 w 2150365"/>
                <a:gd name="connsiteY2" fmla="*/ 1075183 h 2150365"/>
                <a:gd name="connsiteX3" fmla="*/ 1075183 w 2150365"/>
                <a:gd name="connsiteY3" fmla="*/ 2150366 h 2150365"/>
                <a:gd name="connsiteX4" fmla="*/ 0 w 2150365"/>
                <a:gd name="connsiteY4" fmla="*/ 1075183 h 215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0365" h="2150365">
                  <a:moveTo>
                    <a:pt x="0" y="1075183"/>
                  </a:moveTo>
                  <a:cubicBezTo>
                    <a:pt x="0" y="481376"/>
                    <a:pt x="481376" y="0"/>
                    <a:pt x="1075183" y="0"/>
                  </a:cubicBezTo>
                  <a:cubicBezTo>
                    <a:pt x="1668990" y="0"/>
                    <a:pt x="2150366" y="481376"/>
                    <a:pt x="2150366" y="1075183"/>
                  </a:cubicBezTo>
                  <a:cubicBezTo>
                    <a:pt x="2150366" y="1668990"/>
                    <a:pt x="1668990" y="2150366"/>
                    <a:pt x="1075183" y="2150366"/>
                  </a:cubicBezTo>
                  <a:cubicBezTo>
                    <a:pt x="481376" y="2150366"/>
                    <a:pt x="0" y="1668990"/>
                    <a:pt x="0" y="1075183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97464" tIns="397464" rIns="397464" bIns="397464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823550" y="3742533"/>
              <a:ext cx="1958192" cy="1958192"/>
            </a:xfrm>
            <a:custGeom>
              <a:avLst/>
              <a:gdLst>
                <a:gd name="connsiteX0" fmla="*/ 0 w 1958192"/>
                <a:gd name="connsiteY0" fmla="*/ 979096 h 1958192"/>
                <a:gd name="connsiteX1" fmla="*/ 979096 w 1958192"/>
                <a:gd name="connsiteY1" fmla="*/ 0 h 1958192"/>
                <a:gd name="connsiteX2" fmla="*/ 1958192 w 1958192"/>
                <a:gd name="connsiteY2" fmla="*/ 979096 h 1958192"/>
                <a:gd name="connsiteX3" fmla="*/ 979096 w 1958192"/>
                <a:gd name="connsiteY3" fmla="*/ 1958192 h 1958192"/>
                <a:gd name="connsiteX4" fmla="*/ 0 w 1958192"/>
                <a:gd name="connsiteY4" fmla="*/ 979096 h 195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8192" h="1958192">
                  <a:moveTo>
                    <a:pt x="0" y="979096"/>
                  </a:moveTo>
                  <a:cubicBezTo>
                    <a:pt x="0" y="438356"/>
                    <a:pt x="438356" y="0"/>
                    <a:pt x="979096" y="0"/>
                  </a:cubicBezTo>
                  <a:cubicBezTo>
                    <a:pt x="1519836" y="0"/>
                    <a:pt x="1958192" y="438356"/>
                    <a:pt x="1958192" y="979096"/>
                  </a:cubicBezTo>
                  <a:cubicBezTo>
                    <a:pt x="1958192" y="1519836"/>
                    <a:pt x="1519836" y="1958192"/>
                    <a:pt x="979096" y="1958192"/>
                  </a:cubicBezTo>
                  <a:cubicBezTo>
                    <a:pt x="438356" y="1958192"/>
                    <a:pt x="0" y="1519836"/>
                    <a:pt x="0" y="979096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9321" tIns="369321" rIns="369321" bIns="369321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18970" y="4681580"/>
              <a:ext cx="1731595" cy="1731595"/>
            </a:xfrm>
            <a:custGeom>
              <a:avLst/>
              <a:gdLst>
                <a:gd name="connsiteX0" fmla="*/ 0 w 1731595"/>
                <a:gd name="connsiteY0" fmla="*/ 865798 h 1731595"/>
                <a:gd name="connsiteX1" fmla="*/ 865798 w 1731595"/>
                <a:gd name="connsiteY1" fmla="*/ 0 h 1731595"/>
                <a:gd name="connsiteX2" fmla="*/ 1731596 w 1731595"/>
                <a:gd name="connsiteY2" fmla="*/ 865798 h 1731595"/>
                <a:gd name="connsiteX3" fmla="*/ 865798 w 1731595"/>
                <a:gd name="connsiteY3" fmla="*/ 1731596 h 1731595"/>
                <a:gd name="connsiteX4" fmla="*/ 0 w 1731595"/>
                <a:gd name="connsiteY4" fmla="*/ 865798 h 173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1595" h="1731595">
                  <a:moveTo>
                    <a:pt x="0" y="865798"/>
                  </a:moveTo>
                  <a:cubicBezTo>
                    <a:pt x="0" y="387631"/>
                    <a:pt x="387631" y="0"/>
                    <a:pt x="865798" y="0"/>
                  </a:cubicBezTo>
                  <a:cubicBezTo>
                    <a:pt x="1343965" y="0"/>
                    <a:pt x="1731596" y="387631"/>
                    <a:pt x="1731596" y="865798"/>
                  </a:cubicBezTo>
                  <a:cubicBezTo>
                    <a:pt x="1731596" y="1343965"/>
                    <a:pt x="1343965" y="1731596"/>
                    <a:pt x="865798" y="1731596"/>
                  </a:cubicBezTo>
                  <a:cubicBezTo>
                    <a:pt x="387631" y="1731596"/>
                    <a:pt x="0" y="1343965"/>
                    <a:pt x="0" y="865798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36136" tIns="336136" rIns="336136" bIns="336136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Google Shape;345;p77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561" y="3207266"/>
            <a:ext cx="1657856" cy="113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46;p77"/>
          <p:cNvPicPr preferRelativeResize="0"/>
          <p:nvPr userDrawn="1"/>
        </p:nvPicPr>
        <p:blipFill rotWithShape="1">
          <a:blip r:embed="rId4">
            <a:alphaModFix/>
          </a:blip>
          <a:srcRect t="19503" b="27031"/>
          <a:stretch/>
        </p:blipFill>
        <p:spPr>
          <a:xfrm>
            <a:off x="5457308" y="2403286"/>
            <a:ext cx="1755041" cy="101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34" y="5279092"/>
            <a:ext cx="1244448" cy="4970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98" y="4262732"/>
            <a:ext cx="876889" cy="8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3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F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 userDrawn="1">
            <p:ph type="body" sz="quarter" idx="10"/>
          </p:nvPr>
        </p:nvSpPr>
        <p:spPr>
          <a:xfrm>
            <a:off x="622664" y="1954413"/>
            <a:ext cx="2751402" cy="42209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2662" y="412677"/>
            <a:ext cx="1056987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842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F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 r="20603"/>
          <a:stretch/>
        </p:blipFill>
        <p:spPr>
          <a:xfrm>
            <a:off x="5910943" y="-6532"/>
            <a:ext cx="6315891" cy="6886485"/>
          </a:xfrm>
          <a:custGeom>
            <a:avLst/>
            <a:gdLst>
              <a:gd name="connsiteX0" fmla="*/ 1572993 w 5882640"/>
              <a:gd name="connsiteY0" fmla="*/ 0 h 4950823"/>
              <a:gd name="connsiteX1" fmla="*/ 5882640 w 5882640"/>
              <a:gd name="connsiteY1" fmla="*/ 0 h 4950823"/>
              <a:gd name="connsiteX2" fmla="*/ 5882640 w 5882640"/>
              <a:gd name="connsiteY2" fmla="*/ 4950823 h 4950823"/>
              <a:gd name="connsiteX3" fmla="*/ 0 w 5882640"/>
              <a:gd name="connsiteY3" fmla="*/ 4946065 h 495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2640" h="4950823">
                <a:moveTo>
                  <a:pt x="1572993" y="0"/>
                </a:moveTo>
                <a:lnTo>
                  <a:pt x="5882640" y="0"/>
                </a:lnTo>
                <a:lnTo>
                  <a:pt x="5882640" y="4950823"/>
                </a:lnTo>
                <a:lnTo>
                  <a:pt x="0" y="4946065"/>
                </a:lnTo>
                <a:close/>
              </a:path>
            </a:pathLst>
          </a:cu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2663" y="1954413"/>
            <a:ext cx="6398623" cy="42209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63" y="41267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0380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240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4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57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5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7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1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5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0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6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2" r:id="rId15"/>
    <p:sldLayoutId id="2147483743" r:id="rId16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eable.com/watch/ccc-smhp-basic-needs-helping-students-enroll-in-1960558/0bec73380dd27bd8b1af9e77275ae85b0b220e0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ccstudentmentalhealth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6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students.getcalfresh.org/s/ccc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hyperlink" Target="mailto:jsmith@foundationccc.or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ganley@cccco.edu" TargetMode="External"/><Relationship Id="rId5" Type="http://schemas.openxmlformats.org/officeDocument/2006/relationships/hyperlink" Target="mailto:jefales@csuchico.edu" TargetMode="External"/><Relationship Id="rId4" Type="http://schemas.openxmlformats.org/officeDocument/2006/relationships/image" Target="../media/image5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E47667-8CE3-466C-B745-9411E1CE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F44D33-97EB-4277-B538-B458E3FD1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258" y="620720"/>
            <a:ext cx="7315732" cy="5593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534F52-E710-4998-921B-6147812C1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946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9D0A23D-BBDB-4BEA-8515-A7D0DF9B3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6334" y="620720"/>
            <a:ext cx="3425490" cy="5593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9AD0BB-73D7-42CE-9737-AA8EE4A1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71" y="5436261"/>
            <a:ext cx="1001217" cy="378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F98D9-4A5D-4EBB-A9B7-39F5D31B1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321" y="5357237"/>
            <a:ext cx="1342733" cy="536348"/>
          </a:xfrm>
          <a:prstGeom prst="rect">
            <a:avLst/>
          </a:prstGeom>
        </p:spPr>
      </p:pic>
      <p:sp>
        <p:nvSpPr>
          <p:cNvPr id="3" name="Subtitle 2" descr="August 23, 2019">
            <a:extLst>
              <a:ext uri="{FF2B5EF4-FFF2-40B4-BE49-F238E27FC236}">
                <a16:creationId xmlns:a16="http://schemas.microsoft.com/office/drawing/2014/main" id="{7FC09CCB-E8BF-4C4E-85A9-BBF41E637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946" y="4297556"/>
            <a:ext cx="6420707" cy="1431695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August 23, 2019</a:t>
            </a:r>
          </a:p>
        </p:txBody>
      </p:sp>
      <p:sp>
        <p:nvSpPr>
          <p:cNvPr id="2" name="Title 1" descr="Title: College student food insecurity: CalFresh benefits ">
            <a:extLst>
              <a:ext uri="{FF2B5EF4-FFF2-40B4-BE49-F238E27FC236}">
                <a16:creationId xmlns:a16="http://schemas.microsoft.com/office/drawing/2014/main" id="{E73D1079-5A2C-4CB0-9CB4-2FCBC9416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46" y="1105351"/>
            <a:ext cx="6420707" cy="3023981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College student food insecurity: CalFresh benefits </a:t>
            </a:r>
          </a:p>
        </p:txBody>
      </p:sp>
    </p:spTree>
    <p:extLst>
      <p:ext uri="{BB962C8B-B14F-4D97-AF65-F5344CB8AC3E}">
        <p14:creationId xmlns:p14="http://schemas.microsoft.com/office/powerpoint/2010/main" val="382573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 defTabSz="914341">
              <a:spcAft>
                <a:spcPts val="600"/>
              </a:spcAft>
            </a:pPr>
            <a:fld id="{7934E7AA-586C-4B13-A389-1429762DA247}" type="slidenum">
              <a:rPr lang="en-US" smtClean="0">
                <a:latin typeface="Source Sans Pro"/>
              </a:rPr>
              <a:pPr defTabSz="914341">
                <a:spcAft>
                  <a:spcPts val="600"/>
                </a:spcAft>
              </a:pPr>
              <a:t>10</a:t>
            </a:fld>
            <a:endParaRPr lang="en-US">
              <a:latin typeface="Source Sans Pro"/>
            </a:endParaRPr>
          </a:p>
        </p:txBody>
      </p:sp>
      <p:pic>
        <p:nvPicPr>
          <p:cNvPr id="13" name="Picture 3" descr="A group of people standing next to a person&#10;&#10;Description automatically generated">
            <a:extLst>
              <a:ext uri="{FF2B5EF4-FFF2-40B4-BE49-F238E27FC236}">
                <a16:creationId xmlns:a16="http://schemas.microsoft.com/office/drawing/2014/main" id="{86F076E5-81DD-4CB5-A8E4-4382923F27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54" y="2160799"/>
            <a:ext cx="5034133" cy="3094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ontent Placeholder 2" descr=" Creating Basic Needs Resource Centers &#10;Mobile Food Vans&#10;Hot Meal Voucher  &#10;Meal Donation Give Back Programs &#10;Financial Literacy Programs&#10;Farmers’ Market Donation Programs &#10;Community Garden Programs&#10;&#10;"/>
          <p:cNvSpPr>
            <a:spLocks noGrp="1"/>
          </p:cNvSpPr>
          <p:nvPr>
            <p:ph idx="1"/>
          </p:nvPr>
        </p:nvSpPr>
        <p:spPr>
          <a:xfrm>
            <a:off x="5955062" y="2011680"/>
            <a:ext cx="6104467" cy="4023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000" dirty="0"/>
              <a:t>Creating Basic Needs Resource Centers </a:t>
            </a:r>
          </a:p>
          <a:p>
            <a:r>
              <a:rPr lang="en-US" sz="3000" dirty="0"/>
              <a:t>Mobile Food Vans</a:t>
            </a:r>
          </a:p>
          <a:p>
            <a:r>
              <a:rPr lang="en-US" sz="3000" dirty="0"/>
              <a:t>Hot Meal Voucher  </a:t>
            </a:r>
          </a:p>
          <a:p>
            <a:r>
              <a:rPr lang="en-US" sz="3000" dirty="0"/>
              <a:t>Meal Donation Give Back Programs </a:t>
            </a:r>
          </a:p>
          <a:p>
            <a:r>
              <a:rPr lang="en-US" sz="3000" dirty="0"/>
              <a:t>Financial Literacy Programs</a:t>
            </a:r>
          </a:p>
          <a:p>
            <a:r>
              <a:rPr lang="en-US" sz="3000" dirty="0"/>
              <a:t>Farmers’ Market Donation Programs </a:t>
            </a:r>
          </a:p>
          <a:p>
            <a:r>
              <a:rPr lang="en-US" sz="3000" dirty="0"/>
              <a:t>Community Garden Programs</a:t>
            </a:r>
          </a:p>
          <a:p>
            <a:endParaRPr lang="en-US" dirty="0"/>
          </a:p>
        </p:txBody>
      </p:sp>
      <p:sp>
        <p:nvSpPr>
          <p:cNvPr id="2" name="Title 1" descr="CCC Hunger Free Campus Activities 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CCC Hunger Free Campus Activities </a:t>
            </a:r>
          </a:p>
        </p:txBody>
      </p:sp>
    </p:spTree>
    <p:extLst>
      <p:ext uri="{BB962C8B-B14F-4D97-AF65-F5344CB8AC3E}">
        <p14:creationId xmlns:p14="http://schemas.microsoft.com/office/powerpoint/2010/main" val="394850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05485955-06F0-4C21-8FC3-9A504D32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07104" y="2139696"/>
            <a:ext cx="5985886" cy="3411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 descr="114 CCCs report hosting food pantry or regular food distribution&#10;1,525 CCC faculty &amp; staff providing support to students enrolling in CalFresh&#10;15,000 students supported with CalFresh enrollment services &#10;50 CCCs report having Basic Needs Centers&#10;&#10;&#10;&#10;"/>
          <p:cNvSpPr>
            <a:spLocks noGrp="1"/>
          </p:cNvSpPr>
          <p:nvPr>
            <p:ph idx="1"/>
          </p:nvPr>
        </p:nvSpPr>
        <p:spPr>
          <a:xfrm>
            <a:off x="661182" y="2286000"/>
            <a:ext cx="4952679" cy="393192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114 CCCs report hosting food pantry or regular food distribution</a:t>
            </a:r>
          </a:p>
          <a:p>
            <a:r>
              <a:rPr lang="en-US" sz="2800" dirty="0"/>
              <a:t>1,525 CCC faculty &amp; staff providing support to students enrolling in CalFresh</a:t>
            </a:r>
          </a:p>
          <a:p>
            <a:r>
              <a:rPr lang="en-US" sz="2800" dirty="0"/>
              <a:t>15,000 students supported with CalFresh enrollment services </a:t>
            </a:r>
          </a:p>
          <a:p>
            <a:r>
              <a:rPr lang="en-US" sz="2800" dirty="0"/>
              <a:t>50 CCCs report having Basic Needs Centers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Title 1" descr="CCC Hunger Free Campus baseline data "/>
          <p:cNvSpPr>
            <a:spLocks noGrp="1"/>
          </p:cNvSpPr>
          <p:nvPr>
            <p:ph type="title"/>
          </p:nvPr>
        </p:nvSpPr>
        <p:spPr>
          <a:xfrm>
            <a:off x="862349" y="640080"/>
            <a:ext cx="9417724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CCC Hunger Free Campus baseline data </a:t>
            </a:r>
          </a:p>
        </p:txBody>
      </p:sp>
    </p:spTree>
    <p:extLst>
      <p:ext uri="{BB962C8B-B14F-4D97-AF65-F5344CB8AC3E}">
        <p14:creationId xmlns:p14="http://schemas.microsoft.com/office/powerpoint/2010/main" val="204440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 defTabSz="914341">
              <a:spcAft>
                <a:spcPts val="600"/>
              </a:spcAft>
            </a:pPr>
            <a:fld id="{7934E7AA-586C-4B13-A389-1429762DA247}" type="slidenum">
              <a:rPr lang="en-US">
                <a:solidFill>
                  <a:srgbClr val="FFFFFF"/>
                </a:solidFill>
                <a:latin typeface="Source Sans Pro"/>
              </a:rPr>
              <a:pPr defTabSz="914341"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4099" name="Picture 3" descr="A group of people at food distribu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45" r="13221" b="1"/>
          <a:stretch/>
        </p:blipFill>
        <p:spPr bwMode="auto">
          <a:xfrm>
            <a:off x="7478260" y="366872"/>
            <a:ext cx="4050097" cy="598644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 descr=" Working with California Higher Education Basic Needs Alliance (CHEBNA): an intersegmental Basic Needs partnership with the UC and CSU systems&#10; CHEBNA 2020 Summit coming February 2020&#10; Electronic Benefit Transfer Case Study &#10; CalFresh Outreach toolkits from the Chancellor’s Office will be distributed to all 114 campuses&#10; CalFresh Outreach Video&#10;&#10;&#10;"/>
          <p:cNvSpPr>
            <a:spLocks noGrp="1"/>
          </p:cNvSpPr>
          <p:nvPr>
            <p:ph idx="1"/>
          </p:nvPr>
        </p:nvSpPr>
        <p:spPr>
          <a:xfrm>
            <a:off x="663643" y="2329961"/>
            <a:ext cx="6696424" cy="40233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 Working with California Higher Education Basic Needs Alliance (CHEBNA): an intersegmental Basic Needs partnership with the UC and CSU systems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 CHEBNA 2020 Summit coming February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Electronic Benefit Transfer Case Study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 CalFresh Outreach toolkits from the Chancellor’s Office will be distributed to all 114 campuses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 CalFresh Outreach Video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 descr="Other Food Security Activities "/>
          <p:cNvSpPr>
            <a:spLocks noGrp="1"/>
          </p:cNvSpPr>
          <p:nvPr>
            <p:ph type="title"/>
          </p:nvPr>
        </p:nvSpPr>
        <p:spPr>
          <a:xfrm>
            <a:off x="1024127" y="585216"/>
            <a:ext cx="6696425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Other Food Security Activities </a:t>
            </a:r>
          </a:p>
        </p:txBody>
      </p:sp>
    </p:spTree>
    <p:extLst>
      <p:ext uri="{BB962C8B-B14F-4D97-AF65-F5344CB8AC3E}">
        <p14:creationId xmlns:p14="http://schemas.microsoft.com/office/powerpoint/2010/main" val="185806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34E7AA-586C-4B13-A389-1429762DA247}" type="slidenum">
              <a:rPr lang="en-US" smtClean="0"/>
              <a:pPr defTabSz="914400">
                <a:spcAft>
                  <a:spcPts val="600"/>
                </a:spcAft>
              </a:pPr>
              <a:t>13</a:t>
            </a:fld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4F4AF38-8AAD-4B65-9274-0033CABC4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 descr="Basic Needs Summary Report&#10;Campus Basic Needs Webpages&#10;Basic Needs Best Practices&#10;Homeless Youth Liaisons Directory &amp; Informational Guidelines&#10;And more!&#10;&#10;"/>
          <p:cNvSpPr>
            <a:spLocks noGrp="1"/>
          </p:cNvSpPr>
          <p:nvPr>
            <p:ph idx="4294967295"/>
          </p:nvPr>
        </p:nvSpPr>
        <p:spPr>
          <a:xfrm>
            <a:off x="216131" y="2540617"/>
            <a:ext cx="4233321" cy="3931920"/>
          </a:xfrm>
        </p:spPr>
        <p:txBody>
          <a:bodyPr vert="horz" lIns="45720" tIns="45720" rIns="45720" bIns="45720" rtlCol="0">
            <a:normAutofit lnSpcReduction="10000"/>
          </a:bodyPr>
          <a:lstStyle/>
          <a:p>
            <a:pPr marL="548618" lvl="2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Basic Needs Summary Report</a:t>
            </a:r>
          </a:p>
          <a:p>
            <a:pPr marL="548618" lvl="2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Campus Basic Needs Webpages</a:t>
            </a:r>
          </a:p>
          <a:p>
            <a:pPr marL="548618" lvl="2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Basic Needs Best Practices</a:t>
            </a:r>
          </a:p>
          <a:p>
            <a:pPr marL="548618" lvl="2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Homeless Youth Liaisons Directory &amp; Informational Guidelines</a:t>
            </a:r>
          </a:p>
          <a:p>
            <a:pPr marL="548618" lvl="2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And more!</a:t>
            </a:r>
          </a:p>
          <a:p>
            <a:pPr marL="457171" lvl="1" indent="0">
              <a:buNone/>
            </a:pPr>
            <a:endParaRPr lang="en-US" sz="1600" dirty="0"/>
          </a:p>
        </p:txBody>
      </p:sp>
      <p:pic>
        <p:nvPicPr>
          <p:cNvPr id="3" name="Picture 2" descr="A screenshot of website">
            <a:extLst>
              <a:ext uri="{FF2B5EF4-FFF2-40B4-BE49-F238E27FC236}">
                <a16:creationId xmlns:a16="http://schemas.microsoft.com/office/drawing/2014/main" id="{E89B9CE0-3FFA-49B2-ADF8-21F8780DE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876" y="815334"/>
            <a:ext cx="7235061" cy="5227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 descr="www.cccstudentmentalhealth.org"/>
          <p:cNvSpPr>
            <a:spLocks noGrp="1"/>
          </p:cNvSpPr>
          <p:nvPr>
            <p:ph type="title"/>
          </p:nvPr>
        </p:nvSpPr>
        <p:spPr>
          <a:xfrm>
            <a:off x="403066" y="1519365"/>
            <a:ext cx="4150810" cy="7933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1600" kern="1200" cap="all" spc="1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cap="all" spc="1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cap="all" spc="100" baseline="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cccstudentmentalhealth.org</a:t>
            </a:r>
            <a:r>
              <a:rPr lang="en-US" sz="2700" b="1" kern="1200" cap="all" spc="100" baseline="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US" sz="1600" b="1" kern="1200" cap="all" spc="100" baseline="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itle 1" descr="Resources at ">
            <a:extLst>
              <a:ext uri="{FF2B5EF4-FFF2-40B4-BE49-F238E27FC236}">
                <a16:creationId xmlns:a16="http://schemas.microsoft.com/office/drawing/2014/main" id="{F51AC441-A6E0-4A23-903F-787576A78B32}"/>
              </a:ext>
            </a:extLst>
          </p:cNvPr>
          <p:cNvSpPr txBox="1">
            <a:spLocks/>
          </p:cNvSpPr>
          <p:nvPr/>
        </p:nvSpPr>
        <p:spPr>
          <a:xfrm>
            <a:off x="888846" y="655611"/>
            <a:ext cx="6696425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Resources at:</a:t>
            </a:r>
          </a:p>
        </p:txBody>
      </p:sp>
    </p:spTree>
    <p:extLst>
      <p:ext uri="{BB962C8B-B14F-4D97-AF65-F5344CB8AC3E}">
        <p14:creationId xmlns:p14="http://schemas.microsoft.com/office/powerpoint/2010/main" val="1306161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Fresh logo">
            <a:extLst>
              <a:ext uri="{FF2B5EF4-FFF2-40B4-BE49-F238E27FC236}">
                <a16:creationId xmlns:a16="http://schemas.microsoft.com/office/drawing/2014/main" id="{BA562294-37CE-439C-9608-009EC482FC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05300"/>
            <a:ext cx="5455921" cy="2182368"/>
          </a:xfrm>
          <a:prstGeom prst="rect">
            <a:avLst/>
          </a:prstGeom>
        </p:spPr>
      </p:pic>
      <p:sp>
        <p:nvSpPr>
          <p:cNvPr id="3" name="Content Placeholder 2" descr="CalFresh is a federally funded, sustainable intervention for student hunger.&#10;&#10;Many students are eligible for CalFresh benefits, which feeds students and their families.&#10;&#10;&#10;&#10;Funded by USDA SNAP, known in California as CalFresh, an equal opportunity provider and employer, and the California Department of Social Services&#10;&#10;">
            <a:extLst>
              <a:ext uri="{FF2B5EF4-FFF2-40B4-BE49-F238E27FC236}">
                <a16:creationId xmlns:a16="http://schemas.microsoft.com/office/drawing/2014/main" id="{4218F940-203E-4A95-AA73-A2EEFD610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140" y="1974915"/>
            <a:ext cx="5455921" cy="4466827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CalFresh is a federally funded, sustainable intervention for student hunger.</a:t>
            </a:r>
          </a:p>
          <a:p>
            <a:endParaRPr lang="en-US" sz="3300" dirty="0"/>
          </a:p>
          <a:p>
            <a:r>
              <a:rPr lang="en-US" sz="3300" dirty="0"/>
              <a:t>Many students are eligible for CalFresh benefits, which feeds students and their families.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1900" dirty="0"/>
              <a:t>Funded by USDA SNAP, known in California as CalFresh, an equal opportunity provider and employer, and the California Department of Social Services</a:t>
            </a:r>
          </a:p>
          <a:p>
            <a:endParaRPr lang="en-US" dirty="0"/>
          </a:p>
        </p:txBody>
      </p:sp>
      <p:sp>
        <p:nvSpPr>
          <p:cNvPr id="2" name="Title 1" descr="What is CalFresh?">
            <a:extLst>
              <a:ext uri="{FF2B5EF4-FFF2-40B4-BE49-F238E27FC236}">
                <a16:creationId xmlns:a16="http://schemas.microsoft.com/office/drawing/2014/main" id="{B8E87D24-3CEF-441F-9821-603151C9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What is CalFresh?</a:t>
            </a:r>
          </a:p>
        </p:txBody>
      </p:sp>
    </p:spTree>
    <p:extLst>
      <p:ext uri="{BB962C8B-B14F-4D97-AF65-F5344CB8AC3E}">
        <p14:creationId xmlns:p14="http://schemas.microsoft.com/office/powerpoint/2010/main" val="367988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alFresh benefits as an intervention">
            <a:extLst>
              <a:ext uri="{FF2B5EF4-FFF2-40B4-BE49-F238E27FC236}">
                <a16:creationId xmlns:a16="http://schemas.microsoft.com/office/drawing/2014/main" id="{E48B9523-37C8-4D0E-B67E-0D69A442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CalFresh benefits as an intervention</a:t>
            </a:r>
          </a:p>
        </p:txBody>
      </p:sp>
      <p:graphicFrame>
        <p:nvGraphicFramePr>
          <p:cNvPr id="5" name="Content Placeholder 2" descr="Slide content - overview of CalFresh">
            <a:extLst>
              <a:ext uri="{FF2B5EF4-FFF2-40B4-BE49-F238E27FC236}">
                <a16:creationId xmlns:a16="http://schemas.microsoft.com/office/drawing/2014/main" id="{97CF6C1D-0750-46D2-94F7-904562547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84296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3789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894738" y="59689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99F50C-BE38-4BD0-BA84-9B090E1F2B9B}" type="slidenum">
              <a:rPr lang="en-IN" sz="900" smtClean="0">
                <a:ln w="12700">
                  <a:noFill/>
                </a:ln>
                <a:solidFill>
                  <a:schemeClr val="bg1"/>
                </a:solidFill>
                <a:effectLst>
                  <a:glow rad="762000">
                    <a:schemeClr val="tx2">
                      <a:alpha val="91000"/>
                    </a:schemeClr>
                  </a:glow>
                </a:effectLst>
              </a:rPr>
              <a:pPr algn="r"/>
              <a:t>16</a:t>
            </a:fld>
            <a:endParaRPr lang="en-IN" sz="900" dirty="0">
              <a:ln w="12700">
                <a:noFill/>
              </a:ln>
              <a:solidFill>
                <a:schemeClr val="bg1"/>
              </a:solidFill>
              <a:effectLst>
                <a:glow rad="762000">
                  <a:schemeClr val="tx2">
                    <a:alpha val="91000"/>
                  </a:schemeClr>
                </a:glow>
              </a:effectLst>
            </a:endParaRPr>
          </a:p>
        </p:txBody>
      </p:sp>
      <p:sp>
        <p:nvSpPr>
          <p:cNvPr id="8" name="Title 2" descr="1930’s - Great Depression Surplus&#10;&#10;1960’s - War on Poverty &#10;&#10;1970’s - Expansion&#10;&#10;2008 – Name change &#10;&#10;"/>
          <p:cNvSpPr txBox="1">
            <a:spLocks/>
          </p:cNvSpPr>
          <p:nvPr/>
        </p:nvSpPr>
        <p:spPr>
          <a:xfrm>
            <a:off x="546464" y="2514061"/>
            <a:ext cx="5335352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n-lt"/>
              </a:rPr>
              <a:t>1930’s - Great Depression Surplus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n-lt"/>
              </a:rPr>
              <a:t>1960’s - War on Poverty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n-lt"/>
              </a:rPr>
              <a:t>1970’s - Expansion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n-lt"/>
              </a:rPr>
              <a:t>2008 – Name change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3" name="Title 2" descr="The History of Food Stamps – SNAP -  &#10;CalFresh Food"/>
          <p:cNvSpPr>
            <a:spLocks noGrp="1"/>
          </p:cNvSpPr>
          <p:nvPr>
            <p:ph type="title"/>
          </p:nvPr>
        </p:nvSpPr>
        <p:spPr>
          <a:xfrm>
            <a:off x="622664" y="831777"/>
            <a:ext cx="590393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History of Food Stamps – SNAP -  </a:t>
            </a:r>
            <a:br>
              <a:rPr lang="en-US" dirty="0"/>
            </a:br>
            <a:r>
              <a:rPr lang="en-US" dirty="0"/>
              <a:t>CalFresh Food</a:t>
            </a:r>
          </a:p>
        </p:txBody>
      </p:sp>
    </p:spTree>
    <p:extLst>
      <p:ext uri="{BB962C8B-B14F-4D97-AF65-F5344CB8AC3E}">
        <p14:creationId xmlns:p14="http://schemas.microsoft.com/office/powerpoint/2010/main" val="3751941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894738" y="59689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99F50C-BE38-4BD0-BA84-9B090E1F2B9B}" type="slidenum">
              <a:rPr lang="en-IN" sz="900" smtClean="0">
                <a:ln w="12700">
                  <a:noFill/>
                </a:ln>
                <a:solidFill>
                  <a:schemeClr val="bg1"/>
                </a:solidFill>
                <a:effectLst>
                  <a:glow rad="762000">
                    <a:schemeClr val="tx2">
                      <a:alpha val="91000"/>
                    </a:schemeClr>
                  </a:glow>
                </a:effectLst>
              </a:rPr>
              <a:pPr algn="r"/>
              <a:t>17</a:t>
            </a:fld>
            <a:endParaRPr lang="en-IN" sz="900" dirty="0">
              <a:ln w="12700">
                <a:noFill/>
              </a:ln>
              <a:solidFill>
                <a:schemeClr val="bg1"/>
              </a:solidFill>
              <a:effectLst>
                <a:glow rad="762000">
                  <a:schemeClr val="tx2">
                    <a:alpha val="91000"/>
                  </a:schemeClr>
                </a:glow>
              </a:effectLst>
            </a:endParaRPr>
          </a:p>
        </p:txBody>
      </p:sp>
      <p:sp>
        <p:nvSpPr>
          <p:cNvPr id="3" name="Title 2" descr="CalFresh Food Funding"/>
          <p:cNvSpPr txBox="1">
            <a:spLocks/>
          </p:cNvSpPr>
          <p:nvPr/>
        </p:nvSpPr>
        <p:spPr>
          <a:xfrm>
            <a:off x="508362" y="915114"/>
            <a:ext cx="5587638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CalFresh Food Funding</a:t>
            </a:r>
          </a:p>
        </p:txBody>
      </p:sp>
    </p:spTree>
    <p:extLst>
      <p:ext uri="{BB962C8B-B14F-4D97-AF65-F5344CB8AC3E}">
        <p14:creationId xmlns:p14="http://schemas.microsoft.com/office/powerpoint/2010/main" val="297696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7" idx="2"/>
          </p:cNvCxnSpPr>
          <p:nvPr/>
        </p:nvCxnSpPr>
        <p:spPr>
          <a:xfrm>
            <a:off x="2882395" y="5149349"/>
            <a:ext cx="0" cy="65975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 descr="No legitimate county representative will ever call a recipient to ask for their PIN – potential scams should be reported by calling (877) 328-9677&#10;"/>
          <p:cNvSpPr>
            <a:spLocks noGrp="1"/>
          </p:cNvSpPr>
          <p:nvPr>
            <p:ph type="body" sz="quarter" idx="10"/>
          </p:nvPr>
        </p:nvSpPr>
        <p:spPr>
          <a:xfrm>
            <a:off x="7224020" y="2531248"/>
            <a:ext cx="4249873" cy="224814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000" b="1" i="1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No legitimate county representative will ever call a recipient to ask for their PIN – potential scams should be reported by calling </a:t>
            </a:r>
            <a:r>
              <a:rPr lang="en-US" sz="2000" b="1" i="1" dirty="0">
                <a:solidFill>
                  <a:schemeClr val="tx2"/>
                </a:solidFill>
                <a:ea typeface="Merriweather Sans"/>
                <a:cs typeface="Merriweather Sans"/>
                <a:sym typeface="Merriweather Sans"/>
              </a:rPr>
              <a:t>(877) 328-9677</a:t>
            </a:r>
            <a:endParaRPr lang="en-US" sz="2000" b="1" i="1" dirty="0">
              <a:solidFill>
                <a:schemeClr val="tx2"/>
              </a:solidFill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299" y="4871556"/>
            <a:ext cx="1192192" cy="27779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" descr="Case Number"/>
          <p:cNvSpPr txBox="1">
            <a:spLocks/>
          </p:cNvSpPr>
          <p:nvPr/>
        </p:nvSpPr>
        <p:spPr>
          <a:xfrm>
            <a:off x="2720349" y="5809106"/>
            <a:ext cx="4651534" cy="586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ea typeface="Calibri"/>
                <a:cs typeface="Calibri"/>
                <a:sym typeface="Calibri"/>
              </a:rPr>
              <a:t>Case Number</a:t>
            </a:r>
          </a:p>
          <a:p>
            <a:endParaRPr lang="en-US" dirty="0"/>
          </a:p>
        </p:txBody>
      </p:sp>
      <p:pic>
        <p:nvPicPr>
          <p:cNvPr id="6" name="Google Shape;353;p78" descr="A close up of an EBT c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328" y="2200203"/>
            <a:ext cx="5429963" cy="327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4016" y="662490"/>
            <a:ext cx="10569877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EBT = Electronic Benefits Transfer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34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 descr="EBTnearme.org&#10;Market Match - FMFinder.org">
            <a:extLst>
              <a:ext uri="{FF2B5EF4-FFF2-40B4-BE49-F238E27FC236}">
                <a16:creationId xmlns:a16="http://schemas.microsoft.com/office/drawing/2014/main" id="{89C14074-EC59-45F0-9903-9C2A227E0C3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1533240"/>
              </p:ext>
            </p:extLst>
          </p:nvPr>
        </p:nvGraphicFramePr>
        <p:xfrm>
          <a:off x="5162381" y="748822"/>
          <a:ext cx="6591710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9ECE536F-BA67-4F7C-B452-D9470043B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6902" y="2639505"/>
            <a:ext cx="3668597" cy="3795559"/>
            <a:chOff x="6096000" y="633046"/>
            <a:chExt cx="5052645" cy="55645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326A9E-909F-4ABA-AAB9-71CC33E7A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6000" y="633046"/>
              <a:ext cx="5052645" cy="55645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close up of EBT sign">
              <a:extLst>
                <a:ext uri="{FF2B5EF4-FFF2-40B4-BE49-F238E27FC236}">
                  <a16:creationId xmlns:a16="http://schemas.microsoft.com/office/drawing/2014/main" id="{E3E33C8E-1510-42B4-9687-F080BE03E4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5" t="13589" r="5611"/>
            <a:stretch/>
          </p:blipFill>
          <p:spPr>
            <a:xfrm>
              <a:off x="6258124" y="2905573"/>
              <a:ext cx="4606612" cy="3130907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17" name="Picture 16" descr="A screenshot of EBT sign">
              <a:extLst>
                <a:ext uri="{FF2B5EF4-FFF2-40B4-BE49-F238E27FC236}">
                  <a16:creationId xmlns:a16="http://schemas.microsoft.com/office/drawing/2014/main" id="{86FC7FA2-F5AF-4CAF-ADC2-CA8F2F1E6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2386" y="847685"/>
              <a:ext cx="1732350" cy="1732350"/>
            </a:xfrm>
            <a:prstGeom prst="rect">
              <a:avLst/>
            </a:prstGeom>
          </p:spPr>
        </p:pic>
        <p:pic>
          <p:nvPicPr>
            <p:cNvPr id="16" name="Picture 15" descr="A picture of EBT sign">
              <a:extLst>
                <a:ext uri="{FF2B5EF4-FFF2-40B4-BE49-F238E27FC236}">
                  <a16:creationId xmlns:a16="http://schemas.microsoft.com/office/drawing/2014/main" id="{7411F21A-38D1-41C6-BB78-888B89E1F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2" t="17250" r="13257" b="15503"/>
            <a:stretch/>
          </p:blipFill>
          <p:spPr>
            <a:xfrm>
              <a:off x="6258124" y="849022"/>
              <a:ext cx="2494932" cy="1733702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117F94-4A49-4CCB-AB97-121615AE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descr="Where can you use CalFresh Food?">
            <a:extLst>
              <a:ext uri="{FF2B5EF4-FFF2-40B4-BE49-F238E27FC236}">
                <a16:creationId xmlns:a16="http://schemas.microsoft.com/office/drawing/2014/main" id="{5F2F27D9-47CF-4E75-AD54-CE7219CA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32" y="-252506"/>
            <a:ext cx="4400381" cy="331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Where can you use CalFresh food?</a:t>
            </a:r>
          </a:p>
        </p:txBody>
      </p:sp>
    </p:spTree>
    <p:extLst>
      <p:ext uri="{BB962C8B-B14F-4D97-AF65-F5344CB8AC3E}">
        <p14:creationId xmlns:p14="http://schemas.microsoft.com/office/powerpoint/2010/main" val="250123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webinar connection">
            <a:extLst>
              <a:ext uri="{FF2B5EF4-FFF2-40B4-BE49-F238E27FC236}">
                <a16:creationId xmlns:a16="http://schemas.microsoft.com/office/drawing/2014/main" id="{0BF67F70-CD78-44D8-9BD1-B7A2CBA78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156" y="301214"/>
            <a:ext cx="2448874" cy="6309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97B64F-90CA-4AE0-9AF4-9487B203F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92393" y="4520341"/>
            <a:ext cx="2163450" cy="15878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 descr="Instructions for connecting to the live webinar">
            <a:extLst>
              <a:ext uri="{FF2B5EF4-FFF2-40B4-BE49-F238E27FC236}">
                <a16:creationId xmlns:a16="http://schemas.microsoft.com/office/drawing/2014/main" id="{AFCF46F2-0F67-41B1-A62F-30D95F036A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970" y="2084832"/>
            <a:ext cx="6338206" cy="402336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Connect through your computer by clicking on the link, or connect by phone:</a:t>
            </a:r>
          </a:p>
          <a:p>
            <a:pPr lvl="1"/>
            <a:r>
              <a:rPr lang="en-US" sz="2400" dirty="0"/>
              <a:t>Call-in number: 1-646-876-9923</a:t>
            </a:r>
          </a:p>
          <a:p>
            <a:pPr lvl="1"/>
            <a:r>
              <a:rPr lang="en-US" sz="2400" dirty="0"/>
              <a:t>Meeting ID: 107 017 344</a:t>
            </a:r>
          </a:p>
          <a:p>
            <a:pPr marL="128016" lvl="1" indent="0">
              <a:buNone/>
            </a:pPr>
            <a:endParaRPr lang="en-US" sz="2400" dirty="0"/>
          </a:p>
          <a:p>
            <a:pPr marL="128016" lvl="1" indent="0">
              <a:buNone/>
            </a:pPr>
            <a:r>
              <a:rPr lang="en-US" sz="2800" dirty="0"/>
              <a:t>To submit questions, use the Chat Panel, type your question, and press Enter</a:t>
            </a:r>
          </a:p>
          <a:p>
            <a:pPr marL="128016" lvl="1" indent="0">
              <a:buNone/>
            </a:pPr>
            <a:endParaRPr lang="en-US" sz="2400" dirty="0"/>
          </a:p>
          <a:p>
            <a:pPr marL="128016" lvl="1" indent="0">
              <a:buNone/>
            </a:pPr>
            <a:r>
              <a:rPr lang="en-US" sz="2800" dirty="0"/>
              <a:t>Webinar will be recorded, and slides will be available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</p:txBody>
      </p:sp>
      <p:sp>
        <p:nvSpPr>
          <p:cNvPr id="2" name="Title 1" descr="Information to Participate">
            <a:extLst>
              <a:ext uri="{FF2B5EF4-FFF2-40B4-BE49-F238E27FC236}">
                <a16:creationId xmlns:a16="http://schemas.microsoft.com/office/drawing/2014/main" id="{55A1B3B3-453D-47FE-894B-B0DAEF44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Information to participate</a:t>
            </a:r>
          </a:p>
        </p:txBody>
      </p:sp>
    </p:spTree>
    <p:extLst>
      <p:ext uri="{BB962C8B-B14F-4D97-AF65-F5344CB8AC3E}">
        <p14:creationId xmlns:p14="http://schemas.microsoft.com/office/powerpoint/2010/main" val="2536032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ext Placeholder 1">
            <a:extLst>
              <a:ext uri="{FF2B5EF4-FFF2-40B4-BE49-F238E27FC236}">
                <a16:creationId xmlns:a16="http://schemas.microsoft.com/office/drawing/2014/main" id="{76C9F1B1-A9FB-4632-AC87-1E907EC4A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209487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ontent Placeholder 1" descr="List of other programs that take EBT card">
            <a:extLst>
              <a:ext uri="{FF2B5EF4-FFF2-40B4-BE49-F238E27FC236}">
                <a16:creationId xmlns:a16="http://schemas.microsoft.com/office/drawing/2014/main" id="{87F38D87-0DE8-4231-9E8A-AE6A0B6B6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 descr="Other benefits of an ebt card">
            <a:extLst>
              <a:ext uri="{FF2B5EF4-FFF2-40B4-BE49-F238E27FC236}">
                <a16:creationId xmlns:a16="http://schemas.microsoft.com/office/drawing/2014/main" id="{E316E6AB-7D07-42A8-A47A-1275CBAD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Other benefits of an ebt card</a:t>
            </a:r>
          </a:p>
        </p:txBody>
      </p:sp>
    </p:spTree>
    <p:extLst>
      <p:ext uri="{BB962C8B-B14F-4D97-AF65-F5344CB8AC3E}">
        <p14:creationId xmlns:p14="http://schemas.microsoft.com/office/powerpoint/2010/main" val="4096961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4">
            <a:extLst>
              <a:ext uri="{FF2B5EF4-FFF2-40B4-BE49-F238E27FC236}">
                <a16:creationId xmlns:a16="http://schemas.microsoft.com/office/drawing/2014/main" id="{F4F4AF38-8AAD-4B65-9274-0033CABC4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CalFresh poster">
            <a:extLst>
              <a:ext uri="{FF2B5EF4-FFF2-40B4-BE49-F238E27FC236}">
                <a16:creationId xmlns:a16="http://schemas.microsoft.com/office/drawing/2014/main" id="{C6582770-9152-45AA-B087-E21216066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"/>
          <a:stretch/>
        </p:blipFill>
        <p:spPr>
          <a:xfrm>
            <a:off x="7665264" y="640080"/>
            <a:ext cx="3773659" cy="5577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0F9E0-889C-4CA0-8A91-CFD735DB9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077" y="2215662"/>
            <a:ext cx="6351108" cy="3931920"/>
          </a:xfrm>
        </p:spPr>
        <p:txBody>
          <a:bodyPr vert="horz" lIns="45720" tIns="45720" rIns="45720" bIns="45720" rtlCol="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CalFresh determines eligibility based off household and income.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 If an applicant is a student, there will be other eligibility requirements (will cover in the next few slides)</a:t>
            </a:r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How does CalFresh define a “household”?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 An individual or unit of individuals that purchase and prepare food together.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ym typeface="Lato"/>
              </a:rPr>
              <a:t> </a:t>
            </a:r>
            <a:r>
              <a:rPr lang="en-US" sz="2400" dirty="0">
                <a:sym typeface="Lato"/>
              </a:rPr>
              <a:t>A CalFresh household must meet income guidelines and reside in California as a legal resident or citizen.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D1A0A-C8CA-4ED4-8B5C-CB258DD5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 cap="all" spc="1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CalFresh eligibility</a:t>
            </a:r>
          </a:p>
        </p:txBody>
      </p:sp>
    </p:spTree>
    <p:extLst>
      <p:ext uri="{BB962C8B-B14F-4D97-AF65-F5344CB8AC3E}">
        <p14:creationId xmlns:p14="http://schemas.microsoft.com/office/powerpoint/2010/main" val="2167191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 descr="Monthly Income Limits table with data that indicates number of people in household (1 to 6) and gross monthly income ranges of 1 - $2,024, 2- $2,744, 3 - $3,464, 4 - $4,184, 5 - $4,904, and 6 - $5,624">
            <a:extLst>
              <a:ext uri="{FF2B5EF4-FFF2-40B4-BE49-F238E27FC236}">
                <a16:creationId xmlns:a16="http://schemas.microsoft.com/office/drawing/2014/main" id="{6CC46522-BF04-4CCB-ABC2-F76703881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906223"/>
              </p:ext>
            </p:extLst>
          </p:nvPr>
        </p:nvGraphicFramePr>
        <p:xfrm>
          <a:off x="4654984" y="823371"/>
          <a:ext cx="6896937" cy="516573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77030">
                  <a:extLst>
                    <a:ext uri="{9D8B030D-6E8A-4147-A177-3AD203B41FA5}">
                      <a16:colId xmlns:a16="http://schemas.microsoft.com/office/drawing/2014/main" val="3169970566"/>
                    </a:ext>
                  </a:extLst>
                </a:gridCol>
                <a:gridCol w="3219907">
                  <a:extLst>
                    <a:ext uri="{9D8B030D-6E8A-4147-A177-3AD203B41FA5}">
                      <a16:colId xmlns:a16="http://schemas.microsoft.com/office/drawing/2014/main" val="2874703892"/>
                    </a:ext>
                  </a:extLst>
                </a:gridCol>
              </a:tblGrid>
              <a:tr h="54147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30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MONTHLY INCOME LIMITS</a:t>
                      </a:r>
                    </a:p>
                  </a:txBody>
                  <a:tcPr marL="127087" marR="12708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277288"/>
                  </a:ext>
                </a:extLst>
              </a:tr>
              <a:tr h="9616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30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PEOPLE IN HOUSEHOLD</a:t>
                      </a:r>
                    </a:p>
                  </a:txBody>
                  <a:tcPr marL="127087" marR="12708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30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GROSS MONTHLY INCOME</a:t>
                      </a:r>
                    </a:p>
                  </a:txBody>
                  <a:tcPr marL="127087" marR="12708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603841"/>
                  </a:ext>
                </a:extLst>
              </a:tr>
              <a:tr h="6181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3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127087" marR="12708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$2,024</a:t>
                      </a:r>
                    </a:p>
                  </a:txBody>
                  <a:tcPr marL="114479" marR="114479" marT="57240" marB="5724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608666"/>
                  </a:ext>
                </a:extLst>
              </a:tr>
              <a:tr h="6181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3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127087" marR="12708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$2,744</a:t>
                      </a:r>
                    </a:p>
                  </a:txBody>
                  <a:tcPr marL="114479" marR="114479" marT="57240" marB="5724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903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3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127087" marR="12708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$3,464</a:t>
                      </a:r>
                    </a:p>
                  </a:txBody>
                  <a:tcPr marL="114479" marR="114479" marT="57240" marB="5724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255233"/>
                  </a:ext>
                </a:extLst>
              </a:tr>
              <a:tr h="6181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30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127087" marR="12708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$4,184</a:t>
                      </a:r>
                    </a:p>
                  </a:txBody>
                  <a:tcPr marL="114479" marR="114479" marT="57240" marB="5724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517193"/>
                  </a:ext>
                </a:extLst>
              </a:tr>
              <a:tr h="6181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3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127087" marR="12708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$4,904</a:t>
                      </a:r>
                    </a:p>
                  </a:txBody>
                  <a:tcPr marL="114479" marR="114479" marT="57240" marB="5724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62489"/>
                  </a:ext>
                </a:extLst>
              </a:tr>
              <a:tr h="6181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3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127087" marR="12708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$5,624</a:t>
                      </a:r>
                    </a:p>
                  </a:txBody>
                  <a:tcPr marL="114479" marR="114479" marT="57240" marB="5724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717748"/>
                  </a:ext>
                </a:extLst>
              </a:tr>
            </a:tbl>
          </a:graphicData>
        </a:graphic>
      </p:graphicFrame>
      <p:sp>
        <p:nvSpPr>
          <p:cNvPr id="2" name="TextBox 1" descr="Benefit amounts range from $15 -$192 per month; average of $150 per month for a household of 1&#10;">
            <a:extLst>
              <a:ext uri="{FF2B5EF4-FFF2-40B4-BE49-F238E27FC236}">
                <a16:creationId xmlns:a16="http://schemas.microsoft.com/office/drawing/2014/main" id="{D8273651-724C-4CEC-83C9-C6BC7F6BBBF0}"/>
              </a:ext>
            </a:extLst>
          </p:cNvPr>
          <p:cNvSpPr txBox="1"/>
          <p:nvPr/>
        </p:nvSpPr>
        <p:spPr>
          <a:xfrm>
            <a:off x="720436" y="4145280"/>
            <a:ext cx="3447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Benefit amounts range from $15 -$192 per month; average of $150 per month for a household of 1</a:t>
            </a:r>
          </a:p>
        </p:txBody>
      </p:sp>
      <p:sp>
        <p:nvSpPr>
          <p:cNvPr id="3" name="TextBox 2" descr="To find the maximum monthly income amounts, visit mycalfresh.org/the-basics/&#10;">
            <a:extLst>
              <a:ext uri="{FF2B5EF4-FFF2-40B4-BE49-F238E27FC236}">
                <a16:creationId xmlns:a16="http://schemas.microsoft.com/office/drawing/2014/main" id="{6637FC51-B393-43CD-8732-413BBB2DC84F}"/>
              </a:ext>
            </a:extLst>
          </p:cNvPr>
          <p:cNvSpPr txBox="1"/>
          <p:nvPr/>
        </p:nvSpPr>
        <p:spPr>
          <a:xfrm>
            <a:off x="478370" y="5894754"/>
            <a:ext cx="39311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To find the maximum monthly income amounts, visit mycalfresh.org/the-basics/</a:t>
            </a:r>
          </a:p>
        </p:txBody>
      </p:sp>
      <p:sp>
        <p:nvSpPr>
          <p:cNvPr id="7" name="Title 1" descr="Title Slide: CalFresh income eligibility guidelines&#10;(figures effective oct.1, 2018 – Sept.30, 2019)&#10;">
            <a:extLst>
              <a:ext uri="{FF2B5EF4-FFF2-40B4-BE49-F238E27FC236}">
                <a16:creationId xmlns:a16="http://schemas.microsoft.com/office/drawing/2014/main" id="{F60ADF2E-5FE0-43AF-9D11-E43FED16D79C}"/>
              </a:ext>
            </a:extLst>
          </p:cNvPr>
          <p:cNvSpPr txBox="1">
            <a:spLocks/>
          </p:cNvSpPr>
          <p:nvPr/>
        </p:nvSpPr>
        <p:spPr>
          <a:xfrm>
            <a:off x="636805" y="640080"/>
            <a:ext cx="3378099" cy="30348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lvl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r">
              <a:spcBef>
                <a:spcPct val="0"/>
              </a:spcBef>
              <a:spcAft>
                <a:spcPts val="600"/>
              </a:spcAft>
            </a:pPr>
            <a:endParaRPr lang="en-US" sz="1000" i="1" spc="200" dirty="0">
              <a:solidFill>
                <a:schemeClr val="accent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E1846E-FF2E-4BD0-AB78-4409A2D2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630856" cy="149961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spc="200" dirty="0">
                <a:solidFill>
                  <a:schemeClr val="accent2"/>
                </a:solidFill>
              </a:rPr>
              <a:t>CalFresh income eligibility guidelines</a:t>
            </a:r>
            <a:br>
              <a:rPr lang="en-US" sz="3600" spc="200" dirty="0">
                <a:solidFill>
                  <a:schemeClr val="accent2"/>
                </a:solidFill>
              </a:rPr>
            </a:br>
            <a:r>
              <a:rPr lang="en-US" sz="2000" i="1" spc="200" dirty="0">
                <a:solidFill>
                  <a:schemeClr val="accent2"/>
                </a:solidFill>
              </a:rPr>
              <a:t>(figures effective oct.1, 2018 – Sept.30, 2019)</a:t>
            </a:r>
            <a:br>
              <a:rPr lang="en-US" sz="2000" i="1" spc="200" dirty="0">
                <a:solidFill>
                  <a:schemeClr val="accent2"/>
                </a:solidFill>
              </a:rPr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8343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 descr="Others not considered a “student” under CalFresh eligibility can disregard student rules and apply normally&#10;">
            <a:extLst>
              <a:ext uri="{FF2B5EF4-FFF2-40B4-BE49-F238E27FC236}">
                <a16:creationId xmlns:a16="http://schemas.microsoft.com/office/drawing/2014/main" id="{1DE528BF-DB81-4060-912E-BF18D4B998C1}"/>
              </a:ext>
            </a:extLst>
          </p:cNvPr>
          <p:cNvSpPr/>
          <p:nvPr/>
        </p:nvSpPr>
        <p:spPr>
          <a:xfrm>
            <a:off x="7809437" y="2111490"/>
            <a:ext cx="3872443" cy="3788834"/>
          </a:xfrm>
          <a:prstGeom prst="ellipse">
            <a:avLst/>
          </a:prstGeom>
          <a:solidFill>
            <a:schemeClr val="accent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bg1"/>
                </a:solidFill>
              </a:rPr>
              <a:t>Others </a:t>
            </a:r>
            <a:r>
              <a:rPr lang="en-US" sz="2400" u="sng" dirty="0">
                <a:solidFill>
                  <a:schemeClr val="bg1"/>
                </a:solidFill>
              </a:rPr>
              <a:t>not</a:t>
            </a:r>
            <a:r>
              <a:rPr lang="en-US" sz="2400" dirty="0">
                <a:solidFill>
                  <a:schemeClr val="bg1"/>
                </a:solidFill>
              </a:rPr>
              <a:t> considered a “student” under CalFresh eligibility can disregard student rules and apply normally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6DDF5C-DCB4-494F-9D98-9969BF2BB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93902" y="2171359"/>
            <a:ext cx="4081800" cy="3908533"/>
            <a:chOff x="2450494" y="313345"/>
            <a:chExt cx="3319464" cy="331946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9858CCB-140B-41F6-A4C1-E7DE0521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50494" y="313345"/>
              <a:ext cx="3319464" cy="3319464"/>
            </a:xfrm>
            <a:prstGeom prst="ellipse">
              <a:avLst/>
            </a:prstGeom>
            <a:gradFill>
              <a:gsLst>
                <a:gs pos="0">
                  <a:schemeClr val="accent2">
                    <a:alpha val="50000"/>
                    <a:lumMod val="99000"/>
                  </a:schemeClr>
                </a:gs>
                <a:gs pos="50000">
                  <a:schemeClr val="accent2">
                    <a:alpha val="49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Oval 4" descr="Enrolled at least half time &#10;(typically 6 units/&#10;semester CCC)&#10;">
              <a:extLst>
                <a:ext uri="{FF2B5EF4-FFF2-40B4-BE49-F238E27FC236}">
                  <a16:creationId xmlns:a16="http://schemas.microsoft.com/office/drawing/2014/main" id="{446430A1-74AD-463E-98A4-41A006897CB1}"/>
                </a:ext>
              </a:extLst>
            </p:cNvPr>
            <p:cNvSpPr/>
            <p:nvPr/>
          </p:nvSpPr>
          <p:spPr>
            <a:xfrm>
              <a:off x="3388603" y="759875"/>
              <a:ext cx="2347216" cy="2347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3575" tIns="35560" rIns="243575" bIns="35560" numCol="1" spcCol="1270" anchor="ctr" anchorCtr="0">
              <a:noAutofit/>
            </a:bodyPr>
            <a:lstStyle/>
            <a:p>
              <a:pPr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latin typeface="+mj-lt"/>
                </a:rPr>
                <a:t>Enrolled at least half time </a:t>
              </a:r>
            </a:p>
            <a:p>
              <a:pPr algn="ctr" defTabSz="1244569">
                <a:lnSpc>
                  <a:spcPct val="90000"/>
                </a:lnSpc>
                <a:spcBef>
                  <a:spcPct val="0"/>
                </a:spcBef>
              </a:pPr>
              <a:r>
                <a:rPr lang="en-US" sz="2800" dirty="0">
                  <a:latin typeface="+mj-lt"/>
                </a:rPr>
                <a:t>(typically 6 units/</a:t>
              </a:r>
            </a:p>
            <a:p>
              <a:pPr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latin typeface="+mj-lt"/>
                </a:rPr>
                <a:t>semester CCC)</a:t>
              </a:r>
            </a:p>
          </p:txBody>
        </p:sp>
      </p:grpSp>
      <p:sp>
        <p:nvSpPr>
          <p:cNvPr id="2" name="TextBox 1" descr="&quot;Student&quot;">
            <a:extLst>
              <a:ext uri="{FF2B5EF4-FFF2-40B4-BE49-F238E27FC236}">
                <a16:creationId xmlns:a16="http://schemas.microsoft.com/office/drawing/2014/main" id="{76727F76-F13B-4F96-84B1-B6D74D97F58C}"/>
              </a:ext>
            </a:extLst>
          </p:cNvPr>
          <p:cNvSpPr txBox="1"/>
          <p:nvPr/>
        </p:nvSpPr>
        <p:spPr>
          <a:xfrm rot="16200000">
            <a:off x="2847783" y="3750814"/>
            <a:ext cx="213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“Student”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6BC1CC-2C4F-490F-96D5-330E6AC79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7804" y="2091772"/>
            <a:ext cx="4191088" cy="4067705"/>
            <a:chOff x="-28200" y="413805"/>
            <a:chExt cx="3319464" cy="331946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E78EA96-C971-41E6-83D1-D13394198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28200" y="413805"/>
              <a:ext cx="3319464" cy="3319464"/>
            </a:xfrm>
            <a:prstGeom prst="ellipse">
              <a:avLst/>
            </a:prstGeom>
            <a:gradFill>
              <a:gsLst>
                <a:gs pos="0">
                  <a:schemeClr val="accent2">
                    <a:alpha val="50000"/>
                    <a:lumMod val="98000"/>
                    <a:lumOff val="2000"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alpha val="50000"/>
                    <a:lumMod val="99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4" descr="Between the ages of &#10;18 and 49&#10;">
              <a:extLst>
                <a:ext uri="{FF2B5EF4-FFF2-40B4-BE49-F238E27FC236}">
                  <a16:creationId xmlns:a16="http://schemas.microsoft.com/office/drawing/2014/main" id="{712CA544-1A81-44A8-B336-C77E6F58C43D}"/>
                </a:ext>
              </a:extLst>
            </p:cNvPr>
            <p:cNvSpPr/>
            <p:nvPr/>
          </p:nvSpPr>
          <p:spPr>
            <a:xfrm>
              <a:off x="111206" y="862490"/>
              <a:ext cx="2347216" cy="2347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3575" tIns="35560" rIns="243575" bIns="35560" numCol="1" spcCol="1270" anchor="ctr" anchorCtr="0">
              <a:noAutofit/>
            </a:bodyPr>
            <a:lstStyle/>
            <a:p>
              <a:pPr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+mj-lt"/>
                </a:rPr>
                <a:t>Between the ages of </a:t>
              </a:r>
              <a:br>
                <a:rPr lang="en-US" sz="3200" dirty="0">
                  <a:latin typeface="+mj-lt"/>
                </a:rPr>
              </a:br>
              <a:r>
                <a:rPr lang="en-US" sz="3200" dirty="0">
                  <a:latin typeface="+mj-lt"/>
                </a:rPr>
                <a:t>18 and 49</a:t>
              </a:r>
            </a:p>
          </p:txBody>
        </p:sp>
      </p:grpSp>
      <p:sp>
        <p:nvSpPr>
          <p:cNvPr id="15" name="Title 1" descr="Student Eligibility">
            <a:extLst>
              <a:ext uri="{FF2B5EF4-FFF2-40B4-BE49-F238E27FC236}">
                <a16:creationId xmlns:a16="http://schemas.microsoft.com/office/drawing/2014/main" id="{4927BC60-B3B7-475E-B23F-E44D99C7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47" y="64649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accent2"/>
                </a:solidFill>
              </a:rPr>
              <a:t>Student Eligibility</a:t>
            </a:r>
          </a:p>
        </p:txBody>
      </p:sp>
    </p:spTree>
    <p:extLst>
      <p:ext uri="{BB962C8B-B14F-4D97-AF65-F5344CB8AC3E}">
        <p14:creationId xmlns:p14="http://schemas.microsoft.com/office/powerpoint/2010/main" val="708438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Right 7">
            <a:extLst>
              <a:ext uri="{FF2B5EF4-FFF2-40B4-BE49-F238E27FC236}">
                <a16:creationId xmlns:a16="http://schemas.microsoft.com/office/drawing/2014/main" id="{51C3C02D-0C0A-424A-A1E8-3AE67E6BF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94015">
            <a:off x="1011313" y="4053980"/>
            <a:ext cx="700454" cy="447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622F3F5-8EFC-454C-852F-4B0DEC71E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99537">
            <a:off x="3631868" y="4061677"/>
            <a:ext cx="700454" cy="447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D68EE36-05AD-4217-AC90-0841EFA73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61157">
            <a:off x="6377999" y="4061677"/>
            <a:ext cx="700454" cy="447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Instructions on how to apply">
            <a:extLst>
              <a:ext uri="{FF2B5EF4-FFF2-40B4-BE49-F238E27FC236}">
                <a16:creationId xmlns:a16="http://schemas.microsoft.com/office/drawing/2014/main" id="{336AAEED-9FBE-4CDD-A4BE-D2A3DC56B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1798" y="2084832"/>
            <a:ext cx="8328130" cy="4168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 descr="Student Eligibility">
            <a:extLst>
              <a:ext uri="{FF2B5EF4-FFF2-40B4-BE49-F238E27FC236}">
                <a16:creationId xmlns:a16="http://schemas.microsoft.com/office/drawing/2014/main" id="{41976EC8-CDA6-4B73-9698-464372CC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Student eligibility</a:t>
            </a:r>
          </a:p>
        </p:txBody>
      </p:sp>
    </p:spTree>
    <p:extLst>
      <p:ext uri="{BB962C8B-B14F-4D97-AF65-F5344CB8AC3E}">
        <p14:creationId xmlns:p14="http://schemas.microsoft.com/office/powerpoint/2010/main" val="3745885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AB5E6F-255D-4C59-821F-0E0AFE4B8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88" y="213939"/>
            <a:ext cx="4417555" cy="6354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 descr="www.cccstudentmentalhealth.org">
            <a:extLst>
              <a:ext uri="{FF2B5EF4-FFF2-40B4-BE49-F238E27FC236}">
                <a16:creationId xmlns:a16="http://schemas.microsoft.com/office/drawing/2014/main" id="{7B93F237-18AB-4077-96B1-F5B40874F2C4}"/>
              </a:ext>
            </a:extLst>
          </p:cNvPr>
          <p:cNvSpPr txBox="1"/>
          <p:nvPr/>
        </p:nvSpPr>
        <p:spPr>
          <a:xfrm>
            <a:off x="147711" y="3024345"/>
            <a:ext cx="6980136" cy="7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66" i="1" dirty="0">
                <a:solidFill>
                  <a:schemeClr val="accent3">
                    <a:lumMod val="75000"/>
                  </a:schemeClr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students.getcalfresh.org/s/ccc</a:t>
            </a:r>
            <a:endParaRPr lang="en-US" sz="4166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itle 1" descr="Students can apply online at:">
            <a:extLst>
              <a:ext uri="{FF2B5EF4-FFF2-40B4-BE49-F238E27FC236}">
                <a16:creationId xmlns:a16="http://schemas.microsoft.com/office/drawing/2014/main" id="{050F65CA-04EA-4A2A-9D3F-1D20A148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95" y="985381"/>
            <a:ext cx="6436593" cy="76354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Students can apply online at:</a:t>
            </a:r>
            <a:endParaRPr lang="en-US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7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F5499D-0333-4285-A9E6-20D745543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3221" y="2052637"/>
            <a:ext cx="10069077" cy="4207604"/>
            <a:chOff x="496804" y="1645065"/>
            <a:chExt cx="10648327" cy="450642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A6BD037-CF3C-4554-A3D3-92CAE180D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300" y="1645067"/>
              <a:ext cx="2121305" cy="2037707"/>
            </a:xfrm>
            <a:prstGeom prst="ellips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28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6038508-F3D7-49B5-8B18-58EA8CAC5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642408" y="1645065"/>
              <a:ext cx="2121305" cy="2037707"/>
            </a:xfrm>
            <a:prstGeom prst="ellips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28" b="1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E8F969-F37A-4965-B663-07C450AC2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922287" y="1645065"/>
              <a:ext cx="2121305" cy="2037707"/>
            </a:xfrm>
            <a:prstGeom prst="ellips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28"/>
            </a:p>
          </p:txBody>
        </p:sp>
        <p:sp>
          <p:nvSpPr>
            <p:cNvPr id="38" name="Speech Bubble: Rectangle 37">
              <a:extLst>
                <a:ext uri="{FF2B5EF4-FFF2-40B4-BE49-F238E27FC236}">
                  <a16:creationId xmlns:a16="http://schemas.microsoft.com/office/drawing/2014/main" id="{B796CAC2-9D85-4CEF-B6FA-9DE44BBCD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496805" y="4133993"/>
              <a:ext cx="3051336" cy="1922760"/>
            </a:xfrm>
            <a:prstGeom prst="wedgeRectCallout">
              <a:avLst>
                <a:gd name="adj1" fmla="val 17523"/>
                <a:gd name="adj2" fmla="val 66848"/>
              </a:avLst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28"/>
            </a:p>
          </p:txBody>
        </p:sp>
        <p:sp>
          <p:nvSpPr>
            <p:cNvPr id="39" name="Speech Bubble: Rectangle 38">
              <a:extLst>
                <a:ext uri="{FF2B5EF4-FFF2-40B4-BE49-F238E27FC236}">
                  <a16:creationId xmlns:a16="http://schemas.microsoft.com/office/drawing/2014/main" id="{6290583F-7180-455B-8419-D98F765B9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4295301" y="4133993"/>
              <a:ext cx="3051336" cy="1922760"/>
            </a:xfrm>
            <a:prstGeom prst="wedgeRectCallout">
              <a:avLst>
                <a:gd name="adj1" fmla="val 17181"/>
                <a:gd name="adj2" fmla="val 64674"/>
              </a:avLst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28"/>
            </a:p>
          </p:txBody>
        </p:sp>
        <p:sp>
          <p:nvSpPr>
            <p:cNvPr id="40" name="Speech Bubble: Rectangle 39" descr="“Congrats! You applied for (or qualified for) financial aid, now don’t forget to apply for ‘food aid’”&#10;">
              <a:extLst>
                <a:ext uri="{FF2B5EF4-FFF2-40B4-BE49-F238E27FC236}">
                  <a16:creationId xmlns:a16="http://schemas.microsoft.com/office/drawing/2014/main" id="{63190A10-B4B3-43CC-85C5-FD76255420F7}"/>
                </a:ext>
              </a:extLst>
            </p:cNvPr>
            <p:cNvSpPr/>
            <p:nvPr/>
          </p:nvSpPr>
          <p:spPr>
            <a:xfrm rot="10800000">
              <a:off x="8093795" y="4133993"/>
              <a:ext cx="3051336" cy="1922760"/>
            </a:xfrm>
            <a:prstGeom prst="wedgeRectCallout">
              <a:avLst>
                <a:gd name="adj1" fmla="val -11587"/>
                <a:gd name="adj2" fmla="val 65218"/>
              </a:avLst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28"/>
            </a:p>
          </p:txBody>
        </p:sp>
        <p:sp>
          <p:nvSpPr>
            <p:cNvPr id="42" name="TextBox 41" descr="Eligibility is based off income, household size, student status, and several other factors&#10;">
              <a:extLst>
                <a:ext uri="{FF2B5EF4-FFF2-40B4-BE49-F238E27FC236}">
                  <a16:creationId xmlns:a16="http://schemas.microsoft.com/office/drawing/2014/main" id="{7728AAF2-FB20-4365-88E9-4FAB33ABC297}"/>
                </a:ext>
              </a:extLst>
            </p:cNvPr>
            <p:cNvSpPr txBox="1"/>
            <p:nvPr/>
          </p:nvSpPr>
          <p:spPr>
            <a:xfrm>
              <a:off x="4295300" y="4349764"/>
              <a:ext cx="3051337" cy="1801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83" dirty="0"/>
                <a:t>Eligibility is based off income, household size, student status, and several other factors</a:t>
              </a:r>
            </a:p>
            <a:p>
              <a:endParaRPr lang="en-US" sz="2000" dirty="0"/>
            </a:p>
          </p:txBody>
        </p:sp>
        <p:sp>
          <p:nvSpPr>
            <p:cNvPr id="41" name="TextBox 40" descr="Many students don’t even know they are eligible&#10;">
              <a:extLst>
                <a:ext uri="{FF2B5EF4-FFF2-40B4-BE49-F238E27FC236}">
                  <a16:creationId xmlns:a16="http://schemas.microsoft.com/office/drawing/2014/main" id="{A233A6B6-FFCB-4A84-A8E5-D26BEF429D58}"/>
                </a:ext>
              </a:extLst>
            </p:cNvPr>
            <p:cNvSpPr txBox="1"/>
            <p:nvPr/>
          </p:nvSpPr>
          <p:spPr>
            <a:xfrm>
              <a:off x="496804" y="4465446"/>
              <a:ext cx="2967738" cy="157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Many students don’t even know they are eligible</a:t>
              </a:r>
            </a:p>
            <a:p>
              <a:pPr algn="ctr"/>
              <a:endParaRPr lang="en-US" sz="1728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7A9A6B-4E87-4507-8AF4-64CE3B6C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266141" y="4234084"/>
              <a:ext cx="2706644" cy="1644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875" dirty="0"/>
                <a:t>“Congrats! You applied for (or qualified for) financial aid, now don’t forget to apply for ‘food aid’”</a:t>
              </a:r>
            </a:p>
          </p:txBody>
        </p:sp>
        <p:pic>
          <p:nvPicPr>
            <p:cNvPr id="21" name="Graphic 20" descr="Question Mark">
              <a:extLst>
                <a:ext uri="{FF2B5EF4-FFF2-40B4-BE49-F238E27FC236}">
                  <a16:creationId xmlns:a16="http://schemas.microsoft.com/office/drawing/2014/main" id="{DEA0620F-1DAA-4182-8284-92CCF8250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35400" y="2105461"/>
              <a:ext cx="1071103" cy="1071103"/>
            </a:xfrm>
            <a:prstGeom prst="rect">
              <a:avLst/>
            </a:prstGeom>
          </p:spPr>
        </p:pic>
        <p:pic>
          <p:nvPicPr>
            <p:cNvPr id="26" name="Graphic 25" descr="Unlock">
              <a:extLst>
                <a:ext uri="{FF2B5EF4-FFF2-40B4-BE49-F238E27FC236}">
                  <a16:creationId xmlns:a16="http://schemas.microsoft.com/office/drawing/2014/main" id="{55644FF3-DE35-408C-93BE-F53E1754B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44778" y="2092389"/>
              <a:ext cx="1044798" cy="1044798"/>
            </a:xfrm>
            <a:prstGeom prst="rect">
              <a:avLst/>
            </a:prstGeom>
          </p:spPr>
        </p:pic>
        <p:pic>
          <p:nvPicPr>
            <p:cNvPr id="47" name="Graphic 46" descr="Checklist">
              <a:extLst>
                <a:ext uri="{FF2B5EF4-FFF2-40B4-BE49-F238E27FC236}">
                  <a16:creationId xmlns:a16="http://schemas.microsoft.com/office/drawing/2014/main" id="{DF898884-4554-4EB9-ACEE-F6959D24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123097" y="2074203"/>
              <a:ext cx="1133622" cy="1133622"/>
            </a:xfrm>
            <a:prstGeom prst="rect">
              <a:avLst/>
            </a:prstGeom>
          </p:spPr>
        </p:pic>
      </p:grpSp>
      <p:sp>
        <p:nvSpPr>
          <p:cNvPr id="15" name="Title 1" descr="Encourage students to apply!">
            <a:extLst>
              <a:ext uri="{FF2B5EF4-FFF2-40B4-BE49-F238E27FC236}">
                <a16:creationId xmlns:a16="http://schemas.microsoft.com/office/drawing/2014/main" id="{D09FFE08-59C3-49DB-9F3A-0F348CB0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222" y="664954"/>
            <a:ext cx="10514807" cy="1325463"/>
          </a:xfrm>
        </p:spPr>
        <p:txBody>
          <a:bodyPr vert="horz" wrap="square" lIns="91433" tIns="45716" rIns="91433" bIns="45716" rtlCol="0" anchor="ctr" anchorCtr="0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chemeClr val="accent2"/>
                </a:solidFill>
              </a:rPr>
              <a:t>Encourage students to apply!</a:t>
            </a:r>
          </a:p>
        </p:txBody>
      </p:sp>
    </p:spTree>
    <p:extLst>
      <p:ext uri="{BB962C8B-B14F-4D97-AF65-F5344CB8AC3E}">
        <p14:creationId xmlns:p14="http://schemas.microsoft.com/office/powerpoint/2010/main" val="3733382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894738" y="59689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99F50C-BE38-4BD0-BA84-9B090E1F2B9B}" type="slidenum">
              <a:rPr lang="en-IN" sz="900" smtClean="0">
                <a:ln w="12700">
                  <a:noFill/>
                </a:ln>
                <a:solidFill>
                  <a:schemeClr val="bg1"/>
                </a:solidFill>
                <a:effectLst>
                  <a:glow rad="762000">
                    <a:schemeClr val="tx2">
                      <a:alpha val="91000"/>
                    </a:schemeClr>
                  </a:glow>
                </a:effectLst>
              </a:rPr>
              <a:pPr algn="r"/>
              <a:t>27</a:t>
            </a:fld>
            <a:endParaRPr lang="en-IN" sz="900" dirty="0">
              <a:ln w="12700">
                <a:noFill/>
              </a:ln>
              <a:solidFill>
                <a:schemeClr val="bg1"/>
              </a:solidFill>
              <a:effectLst>
                <a:glow rad="762000">
                  <a:schemeClr val="tx2">
                    <a:alpha val="91000"/>
                  </a:schemeClr>
                </a:glo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58994" y="2270936"/>
            <a:ext cx="5644971" cy="42209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70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dirty="0">
                <a:ea typeface="+mn-lt"/>
                <a:cs typeface="+mn-lt"/>
              </a:rPr>
              <a:t>The vision of the CalFresh Outreach CA Higher Ed program is to support development of college campus onsite CalFresh Outreach programs integrated with other related services. 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2028" y="682615"/>
            <a:ext cx="694998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CalFresh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2171966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EB095E-D776-4087-A910-2658B2951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Goals">
            <a:extLst>
              <a:ext uri="{FF2B5EF4-FFF2-40B4-BE49-F238E27FC236}">
                <a16:creationId xmlns:a16="http://schemas.microsoft.com/office/drawing/2014/main" id="{043A39AD-515F-4128-BC6B-D068B3AAE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474118"/>
              </p:ext>
            </p:extLst>
          </p:nvPr>
        </p:nvGraphicFramePr>
        <p:xfrm>
          <a:off x="1024128" y="2286000"/>
          <a:ext cx="972007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 descr="CalFresh Outreach Program">
            <a:extLst>
              <a:ext uri="{FF2B5EF4-FFF2-40B4-BE49-F238E27FC236}">
                <a16:creationId xmlns:a16="http://schemas.microsoft.com/office/drawing/2014/main" id="{1D93AFCB-41FD-4A97-8B53-B034C999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CalFresh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3667491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 descr="overview of topics to be discussed in next webinar">
            <a:extLst>
              <a:ext uri="{FF2B5EF4-FFF2-40B4-BE49-F238E27FC236}">
                <a16:creationId xmlns:a16="http://schemas.microsoft.com/office/drawing/2014/main" id="{D5B1AE79-0E5E-4AA1-ABAB-CC6361578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683553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 descr="Upcoming in part 2&#10;(date &amp; time to be announced) ">
            <a:extLst>
              <a:ext uri="{FF2B5EF4-FFF2-40B4-BE49-F238E27FC236}">
                <a16:creationId xmlns:a16="http://schemas.microsoft.com/office/drawing/2014/main" id="{FB423D9F-3B1F-4819-996E-BA60510D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Upcoming in part 2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4000" i="1" dirty="0">
                <a:solidFill>
                  <a:schemeClr val="accent2"/>
                </a:solidFill>
              </a:rPr>
              <a:t>(date &amp; time to be announced)</a:t>
            </a:r>
            <a:r>
              <a:rPr lang="en-US" i="1" dirty="0">
                <a:solidFill>
                  <a:schemeClr val="accent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3705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Content Placeholder 2" descr="Agen">
            <a:extLst>
              <a:ext uri="{FF2B5EF4-FFF2-40B4-BE49-F238E27FC236}">
                <a16:creationId xmlns:a16="http://schemas.microsoft.com/office/drawing/2014/main" id="{D9AFC092-62AC-4C6C-B61C-22DDB2614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17543"/>
              </p:ext>
            </p:extLst>
          </p:nvPr>
        </p:nvGraphicFramePr>
        <p:xfrm>
          <a:off x="5179667" y="636485"/>
          <a:ext cx="6471861" cy="5804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4C9DC8-53D1-48DB-8AA6-742F5F014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2797550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Question Mark">
            <a:extLst>
              <a:ext uri="{FF2B5EF4-FFF2-40B4-BE49-F238E27FC236}">
                <a16:creationId xmlns:a16="http://schemas.microsoft.com/office/drawing/2014/main" id="{3D35EB9B-96A3-45F5-8721-8D4C1400A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3279" y="1432029"/>
            <a:ext cx="3993942" cy="39939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074E9-D69F-470D-B6A0-CF553D7F0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19633"/>
            <a:ext cx="5279150" cy="19088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submit your questions into the chat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09FCA-FAA3-4721-9C50-7E8A3ABD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96596"/>
            <a:ext cx="9720072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200" dirty="0">
                <a:solidFill>
                  <a:schemeClr val="accent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95366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Email icon">
            <a:extLst>
              <a:ext uri="{FF2B5EF4-FFF2-40B4-BE49-F238E27FC236}">
                <a16:creationId xmlns:a16="http://schemas.microsoft.com/office/drawing/2014/main" id="{2BBB5EB3-0E66-4859-80C6-0CD26492F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504" y="2386051"/>
            <a:ext cx="3448851" cy="3448851"/>
          </a:xfrm>
          <a:prstGeom prst="rect">
            <a:avLst/>
          </a:prstGeom>
        </p:spPr>
      </p:pic>
      <p:sp>
        <p:nvSpPr>
          <p:cNvPr id="3" name="Content Placeholder 2" descr="Contacts">
            <a:extLst>
              <a:ext uri="{FF2B5EF4-FFF2-40B4-BE49-F238E27FC236}">
                <a16:creationId xmlns:a16="http://schemas.microsoft.com/office/drawing/2014/main" id="{9FAE21DD-B210-4CB4-A136-7A2AC6518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295" y="1644977"/>
            <a:ext cx="5680587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Jenny Fales, </a:t>
            </a:r>
            <a:r>
              <a:rPr lang="en-US" sz="2800" i="1" dirty="0"/>
              <a:t>CSU Chico’s Center for Healthy Communities</a:t>
            </a:r>
            <a:r>
              <a:rPr lang="en-US" sz="2800" dirty="0"/>
              <a:t>: </a:t>
            </a:r>
            <a:r>
              <a:rPr lang="en-US" sz="2800" dirty="0">
                <a:hlinkClick r:id="rId5"/>
              </a:rPr>
              <a:t>jefales@csuchico.edu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Colleen Ganley, </a:t>
            </a:r>
            <a:r>
              <a:rPr lang="en-US" sz="2800" i="1" dirty="0"/>
              <a:t>California Community Colleges Chancellor’s Office</a:t>
            </a:r>
            <a:r>
              <a:rPr lang="en-US" sz="2800" dirty="0"/>
              <a:t>: </a:t>
            </a:r>
            <a:r>
              <a:rPr lang="en-US" sz="2800" dirty="0">
                <a:hlinkClick r:id="rId6"/>
              </a:rPr>
              <a:t>cganley@cccco.edu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Jessica Smith, </a:t>
            </a:r>
            <a:r>
              <a:rPr lang="en-US" sz="2800" i="1" dirty="0"/>
              <a:t>Foundation for California Community Colleges</a:t>
            </a:r>
            <a:r>
              <a:rPr lang="en-US" sz="2800" dirty="0"/>
              <a:t>: </a:t>
            </a:r>
            <a:r>
              <a:rPr lang="en-US" sz="2800" dirty="0">
                <a:hlinkClick r:id="rId7"/>
              </a:rPr>
              <a:t>jsmith@foundationccc.org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sp>
        <p:nvSpPr>
          <p:cNvPr id="2" name="Title 1" descr="Contact Us">
            <a:extLst>
              <a:ext uri="{FF2B5EF4-FFF2-40B4-BE49-F238E27FC236}">
                <a16:creationId xmlns:a16="http://schemas.microsoft.com/office/drawing/2014/main" id="{D5EE7EC3-99DF-483D-908D-D10DAE31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13454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 descr="Presenters Names and Orgs">
            <a:extLst>
              <a:ext uri="{FF2B5EF4-FFF2-40B4-BE49-F238E27FC236}">
                <a16:creationId xmlns:a16="http://schemas.microsoft.com/office/drawing/2014/main" id="{EB8464DF-35BB-45BF-B694-BC2C366D7C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344712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 descr="Today's Presenters">
            <a:extLst>
              <a:ext uri="{FF2B5EF4-FFF2-40B4-BE49-F238E27FC236}">
                <a16:creationId xmlns:a16="http://schemas.microsoft.com/office/drawing/2014/main" id="{C2D2F296-BB3B-436F-865C-3F8A9AF6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Today’s Presenters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0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01979" y="2926497"/>
            <a:ext cx="2595260" cy="34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 defTabSz="914341">
              <a:spcAft>
                <a:spcPts val="600"/>
              </a:spcAft>
            </a:pPr>
            <a:fld id="{7934E7AA-586C-4B13-A389-1429762DA247}" type="slidenum">
              <a:rPr lang="en-US">
                <a:latin typeface="Source Sans Pro"/>
              </a:rPr>
              <a:pPr defTabSz="914341">
                <a:spcAft>
                  <a:spcPts val="600"/>
                </a:spcAft>
              </a:pPr>
              <a:t>5</a:t>
            </a:fld>
            <a:endParaRPr lang="en-US">
              <a:latin typeface="Source Sans Pro"/>
            </a:endParaRPr>
          </a:p>
        </p:txBody>
      </p:sp>
      <p:sp>
        <p:nvSpPr>
          <p:cNvPr id="3" name="Content Placeholder 2" descr=" In Fall 2017, the Chancellors Office  conducted the Food, Housing, and Basic Needs Resources Survey&#10; Survey requested information about resources currently available to support CCC students with basic needs insecurity&#10; 214 responses, representing 104 of the 114 CCCs&#10;&#10;"/>
          <p:cNvSpPr>
            <a:spLocks noGrp="1"/>
          </p:cNvSpPr>
          <p:nvPr>
            <p:ph idx="1"/>
          </p:nvPr>
        </p:nvSpPr>
        <p:spPr>
          <a:xfrm>
            <a:off x="4177843" y="2249424"/>
            <a:ext cx="6846570" cy="402336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In Fall 2017, the Chancellors Office  conducted the Food, Housing, and Basic Needs Resources Survey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Survey requested information about resources currently available to support CCC students with basic needs insecurity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214 responses, representing 104 of the 114 CCCs</a:t>
            </a:r>
          </a:p>
          <a:p>
            <a:pPr marL="457171" lvl="1" indent="0">
              <a:buNone/>
            </a:pPr>
            <a:endParaRPr lang="en-US" dirty="0"/>
          </a:p>
        </p:txBody>
      </p:sp>
      <p:sp>
        <p:nvSpPr>
          <p:cNvPr id="2" name="Title 1" descr="History of the work: &#10;CCC Food, Housing &amp; Basic Needs Resources 2017 Survey 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03196" cy="1499616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chemeClr val="accent2"/>
                </a:solidFill>
              </a:rPr>
              <a:t>History of the work: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4400" i="1" dirty="0">
                <a:solidFill>
                  <a:schemeClr val="accent2"/>
                </a:solidFill>
              </a:rPr>
              <a:t>CCC Food, Housing &amp; Basic Needs Resources 2017 Survey </a:t>
            </a:r>
            <a:endParaRPr lang="en-US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41"/>
            <a:fld id="{7934E7AA-586C-4B13-A389-1429762DA247}" type="slidenum">
              <a:rPr lang="en-US">
                <a:latin typeface="Source Sans Pro"/>
              </a:rPr>
              <a:pPr defTabSz="914341"/>
              <a:t>6</a:t>
            </a:fld>
            <a:endParaRPr lang="en-US" dirty="0">
              <a:latin typeface="Source Sans Pro"/>
            </a:endParaRP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693" y="2018962"/>
            <a:ext cx="3142515" cy="40667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0625">
            <a:off x="6690446" y="1716504"/>
            <a:ext cx="3295019" cy="42641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37" y="2133262"/>
            <a:ext cx="6047523" cy="499426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information from the 2017 Survey, the Chancellor’s Office developed the Basic Needs Survey Report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Provided base line data regarding available resources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Provided best practices and featured best practice models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Allowed for the creation of a comprehensive directory including CCC points of contact/liaisons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Available at cccstudentmentalhealth.org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808" y="446364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History of the work: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4400" i="1" dirty="0">
                <a:solidFill>
                  <a:schemeClr val="accent2"/>
                </a:solidFill>
              </a:rPr>
              <a:t>CCC Basic Needs Survey 2018 Report</a:t>
            </a:r>
            <a:endParaRPr lang="en-US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2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 defTabSz="914341">
              <a:spcAft>
                <a:spcPts val="600"/>
              </a:spcAft>
            </a:pPr>
            <a:fld id="{7934E7AA-586C-4B13-A389-1429762DA247}" type="slidenum">
              <a:rPr lang="en-US">
                <a:solidFill>
                  <a:srgbClr val="FFFFFF"/>
                </a:solidFill>
                <a:latin typeface="Source Sans Pro"/>
              </a:rPr>
              <a:pPr defTabSz="914341"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12291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35" r="34829" b="-1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153" y="2084832"/>
            <a:ext cx="6066818" cy="4023360"/>
          </a:xfrm>
        </p:spPr>
        <p:txBody>
          <a:bodyPr>
            <a:normAutofit/>
          </a:bodyPr>
          <a:lstStyle/>
          <a:p>
            <a:r>
              <a:rPr lang="en-US" sz="2400" dirty="0"/>
              <a:t>The Chancellor’s Office provided support to The Hope Center to administer the 2018 #RealCollege survey across California Community Colleges system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57 CCCs participated in the survey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40,000 students responded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Full report is available at cccstudentmentalhealth.org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2018 #</a:t>
            </a:r>
            <a:r>
              <a:rPr lang="en-US" dirty="0" err="1">
                <a:solidFill>
                  <a:schemeClr val="accent2"/>
                </a:solidFill>
              </a:rPr>
              <a:t>RealCollege</a:t>
            </a:r>
            <a:r>
              <a:rPr lang="en-US" dirty="0">
                <a:solidFill>
                  <a:schemeClr val="accent2"/>
                </a:solidFill>
              </a:rPr>
              <a:t> Survey</a:t>
            </a:r>
          </a:p>
        </p:txBody>
      </p:sp>
    </p:spTree>
    <p:extLst>
      <p:ext uri="{BB962C8B-B14F-4D97-AF65-F5344CB8AC3E}">
        <p14:creationId xmlns:p14="http://schemas.microsoft.com/office/powerpoint/2010/main" val="349483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 defTabSz="914341">
              <a:spcAft>
                <a:spcPts val="600"/>
              </a:spcAft>
            </a:pPr>
            <a:fld id="{7934E7AA-586C-4B13-A389-1429762DA247}" type="slidenum">
              <a:rPr lang="en-US" smtClean="0">
                <a:latin typeface="Source Sans Pro"/>
              </a:rPr>
              <a:pPr defTabSz="914341">
                <a:spcAft>
                  <a:spcPts val="600"/>
                </a:spcAft>
              </a:pPr>
              <a:t>8</a:t>
            </a:fld>
            <a:endParaRPr lang="en-US">
              <a:latin typeface="Source Sans Pro"/>
            </a:endParaRPr>
          </a:p>
        </p:txBody>
      </p:sp>
      <p:pic>
        <p:nvPicPr>
          <p:cNvPr id="7" name="Picture 6" descr="A screenshot of the CCC #RealCollege Survey report">
            <a:extLst>
              <a:ext uri="{FF2B5EF4-FFF2-40B4-BE49-F238E27FC236}">
                <a16:creationId xmlns:a16="http://schemas.microsoft.com/office/drawing/2014/main" id="{634119D5-3171-437F-A7F2-64E6E66E6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899" y="705031"/>
            <a:ext cx="4189231" cy="5447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 descr="Of the 40,000 students responses:&#10;50% of respondents were food insecure in the prior 30 days &#10;60% of respondents were housing insecure in the prior 12 months&#10;19% of respondents were homeless in the previous 12 months &#10;"/>
          <p:cNvSpPr>
            <a:spLocks noGrp="1"/>
          </p:cNvSpPr>
          <p:nvPr>
            <p:ph idx="1"/>
          </p:nvPr>
        </p:nvSpPr>
        <p:spPr>
          <a:xfrm>
            <a:off x="874382" y="1983283"/>
            <a:ext cx="6124295" cy="4566985"/>
          </a:xfrm>
        </p:spPr>
        <p:txBody>
          <a:bodyPr>
            <a:normAutofit/>
          </a:bodyPr>
          <a:lstStyle/>
          <a:p>
            <a:r>
              <a:rPr lang="en-US" sz="2800" dirty="0"/>
              <a:t>Of the 40,000 students responses: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en-US" sz="2400" dirty="0"/>
              <a:t>50% of respondents were food insecure in the prior 30 days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60% of respondents were housing insecure in the prior 12 months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19% of respondents were homeless in the previous 12 months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pPr marL="685756" lvl="2">
              <a:spcBef>
                <a:spcPts val="1000"/>
              </a:spcBef>
            </a:pPr>
            <a:endParaRPr lang="en-US" dirty="0"/>
          </a:p>
          <a:p>
            <a:pPr lvl="2"/>
            <a:endParaRPr lang="en-US" dirty="0"/>
          </a:p>
          <a:p>
            <a:pPr marL="457171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 descr="HOPE lab Report 201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HOPE lab Report 2019</a:t>
            </a:r>
          </a:p>
        </p:txBody>
      </p:sp>
    </p:spTree>
    <p:extLst>
      <p:ext uri="{BB962C8B-B14F-4D97-AF65-F5344CB8AC3E}">
        <p14:creationId xmlns:p14="http://schemas.microsoft.com/office/powerpoint/2010/main" val="171405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 defTabSz="914341">
              <a:spcAft>
                <a:spcPts val="600"/>
              </a:spcAft>
            </a:pPr>
            <a:fld id="{7934E7AA-586C-4B13-A389-1429762DA247}" type="slidenum">
              <a:rPr lang="en-US" smtClean="0">
                <a:latin typeface="Source Sans Pro"/>
              </a:rPr>
              <a:pPr defTabSz="914341">
                <a:spcAft>
                  <a:spcPts val="600"/>
                </a:spcAft>
              </a:pPr>
              <a:t>9</a:t>
            </a:fld>
            <a:endParaRPr lang="en-US">
              <a:latin typeface="Source Sans Pro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C008741-F229-4099-ACDB-FF8C87411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4632"/>
            <a:ext cx="1082693" cy="351194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598AAA9-7C76-4D8B-93AF-95D2587B5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AFD44FA1-5514-4DF6-B207-EFB44A4EA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775" y="4150596"/>
            <a:ext cx="1038557" cy="2231807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A person posing for a picture&#10;&#10;Description automatically generated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8" r="36783" b="1"/>
          <a:stretch/>
        </p:blipFill>
        <p:spPr bwMode="auto">
          <a:xfrm>
            <a:off x="484632" y="484632"/>
            <a:ext cx="3248521" cy="35119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 descr="A group of people standing in front of a crowd&#10;&#10;Description automatically generated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64" r="5124" b="4"/>
          <a:stretch/>
        </p:blipFill>
        <p:spPr bwMode="auto">
          <a:xfrm>
            <a:off x="1688924" y="4150596"/>
            <a:ext cx="3291514" cy="22318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 descr="State budget included funds to support CCC Hunger Free Campus activities including:&#10; CalFresh Enrollment Support Services&#10; Establish or Expand Campus Food Pantry services &#10;2017-18 $2.5 million &#10;2018-19 $10 million &#10;2019-20 $3.9 million&#10;&#10;"/>
          <p:cNvSpPr>
            <a:spLocks noGrp="1"/>
          </p:cNvSpPr>
          <p:nvPr>
            <p:ph idx="1"/>
          </p:nvPr>
        </p:nvSpPr>
        <p:spPr>
          <a:xfrm>
            <a:off x="5951728" y="1988698"/>
            <a:ext cx="5740739" cy="434755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en-US" sz="3000" dirty="0"/>
              <a:t>State budget included funds to support CCC Hunger Free Campus activities including: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CalFresh Enrollment Support Services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Establish or Expand Campus Food Pantry services </a:t>
            </a:r>
          </a:p>
          <a:p>
            <a:pPr algn="ctr"/>
            <a:r>
              <a:rPr lang="en-US" sz="3000" dirty="0"/>
              <a:t>2017-18 </a:t>
            </a:r>
            <a:r>
              <a:rPr lang="en-US" sz="3000" b="1" dirty="0"/>
              <a:t>$2.5 million </a:t>
            </a:r>
          </a:p>
          <a:p>
            <a:pPr algn="ctr"/>
            <a:r>
              <a:rPr lang="en-US" sz="3000" dirty="0"/>
              <a:t>2018-19 </a:t>
            </a:r>
            <a:r>
              <a:rPr lang="en-US" sz="3000" b="1" dirty="0"/>
              <a:t>$10 million </a:t>
            </a:r>
          </a:p>
          <a:p>
            <a:pPr algn="ctr"/>
            <a:r>
              <a:rPr lang="en-US" sz="3000" dirty="0"/>
              <a:t>2019-20 </a:t>
            </a:r>
            <a:r>
              <a:rPr lang="en-US" sz="3000" b="1" dirty="0"/>
              <a:t>$3.9 million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28" y="585216"/>
            <a:ext cx="5740739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CCC Hunger Free Campus funding </a:t>
            </a:r>
          </a:p>
        </p:txBody>
      </p:sp>
    </p:spTree>
    <p:extLst>
      <p:ext uri="{BB962C8B-B14F-4D97-AF65-F5344CB8AC3E}">
        <p14:creationId xmlns:p14="http://schemas.microsoft.com/office/powerpoint/2010/main" val="3447245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4BCF4D8983C40A36124FC3310ACB6" ma:contentTypeVersion="13" ma:contentTypeDescription="Create a new document." ma:contentTypeScope="" ma:versionID="96f1e70f8749a46cc7465e1de16620b1">
  <xsd:schema xmlns:xsd="http://www.w3.org/2001/XMLSchema" xmlns:xs="http://www.w3.org/2001/XMLSchema" xmlns:p="http://schemas.microsoft.com/office/2006/metadata/properties" xmlns:ns3="c879b346-0b7d-453e-989e-4db3ade23c72" xmlns:ns4="89474bdd-c09e-4360-a4ae-bc1ba9dad73d" targetNamespace="http://schemas.microsoft.com/office/2006/metadata/properties" ma:root="true" ma:fieldsID="4cf720ada2eed1118757f95532f6f5ea" ns3:_="" ns4:_="">
    <xsd:import namespace="c879b346-0b7d-453e-989e-4db3ade23c72"/>
    <xsd:import namespace="89474bdd-c09e-4360-a4ae-bc1ba9dad7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9b346-0b7d-453e-989e-4db3ade23c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74bdd-c09e-4360-a4ae-bc1ba9dad73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E474E4-85F4-49EA-927F-BF77D1917AC2}">
  <ds:schemaRefs>
    <ds:schemaRef ds:uri="89474bdd-c09e-4360-a4ae-bc1ba9dad73d"/>
    <ds:schemaRef ds:uri="http://schemas.microsoft.com/office/2006/documentManagement/types"/>
    <ds:schemaRef ds:uri="http://purl.org/dc/dcmitype/"/>
    <ds:schemaRef ds:uri="c879b346-0b7d-453e-989e-4db3ade23c72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129B5C-991C-41BF-B9F8-3655BB8C5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9b346-0b7d-453e-989e-4db3ade23c72"/>
    <ds:schemaRef ds:uri="89474bdd-c09e-4360-a4ae-bc1ba9dad7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16E9F8-2CCA-44C1-9B75-B3A45134BA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1400</Words>
  <Application>Microsoft Office PowerPoint</Application>
  <PresentationFormat>Widescreen</PresentationFormat>
  <Paragraphs>231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Source Sans Pro</vt:lpstr>
      <vt:lpstr>Tw Cen MT</vt:lpstr>
      <vt:lpstr>Tw Cen MT Condensed</vt:lpstr>
      <vt:lpstr>Wingdings 3</vt:lpstr>
      <vt:lpstr>Integral</vt:lpstr>
      <vt:lpstr>College student food insecurity: CalFresh benefits </vt:lpstr>
      <vt:lpstr>Information to participate</vt:lpstr>
      <vt:lpstr>Today’s Agenda</vt:lpstr>
      <vt:lpstr>Today’s Presenters</vt:lpstr>
      <vt:lpstr>History of the work:  CCC Food, Housing &amp; Basic Needs Resources 2017 Survey </vt:lpstr>
      <vt:lpstr>History of the work: CCC Basic Needs Survey 2018 Report</vt:lpstr>
      <vt:lpstr>2018 #RealCollege Survey</vt:lpstr>
      <vt:lpstr>HOPE lab Report 2019</vt:lpstr>
      <vt:lpstr>CCC Hunger Free Campus funding </vt:lpstr>
      <vt:lpstr>CCC Hunger Free Campus Activities </vt:lpstr>
      <vt:lpstr>CCC Hunger Free Campus baseline data </vt:lpstr>
      <vt:lpstr>Other Food Security Activities </vt:lpstr>
      <vt:lpstr>  cccstudentmentalhealth.org </vt:lpstr>
      <vt:lpstr>What is CalFresh?</vt:lpstr>
      <vt:lpstr>CalFresh benefits as an intervention</vt:lpstr>
      <vt:lpstr>The History of Food Stamps – SNAP -   CalFresh Food</vt:lpstr>
      <vt:lpstr>PowerPoint Presentation</vt:lpstr>
      <vt:lpstr>EBT = Electronic Benefits Transfer</vt:lpstr>
      <vt:lpstr>Where can you use CalFresh food?</vt:lpstr>
      <vt:lpstr>Other benefits of an ebt card</vt:lpstr>
      <vt:lpstr>CalFresh eligibility</vt:lpstr>
      <vt:lpstr>CalFresh income eligibility guidelines (figures effective oct.1, 2018 – Sept.30, 2019) </vt:lpstr>
      <vt:lpstr>Student Eligibility</vt:lpstr>
      <vt:lpstr>Student eligibility</vt:lpstr>
      <vt:lpstr>Students can apply online at:</vt:lpstr>
      <vt:lpstr>Encourage students to apply!</vt:lpstr>
      <vt:lpstr>CalFresh Outreach Program</vt:lpstr>
      <vt:lpstr>CalFresh Outreach Program</vt:lpstr>
      <vt:lpstr>Upcoming in part 2 (date &amp; time to be announced) </vt:lpstr>
      <vt:lpstr>Questions?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student food insecurity: CalFresh benefits</dc:title>
  <dc:creator>Jessica Smith</dc:creator>
  <cp:lastModifiedBy>Amy Springmeyer</cp:lastModifiedBy>
  <cp:revision>17</cp:revision>
  <cp:lastPrinted>2019-08-23T16:17:08Z</cp:lastPrinted>
  <dcterms:created xsi:type="dcterms:W3CDTF">2019-08-22T18:28:00Z</dcterms:created>
  <dcterms:modified xsi:type="dcterms:W3CDTF">2019-08-27T18:01:45Z</dcterms:modified>
</cp:coreProperties>
</file>